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56" r:id="rId2"/>
    <p:sldId id="257" r:id="rId3"/>
    <p:sldId id="258" r:id="rId4"/>
    <p:sldId id="274" r:id="rId5"/>
    <p:sldId id="273" r:id="rId6"/>
    <p:sldId id="272" r:id="rId7"/>
    <p:sldId id="278" r:id="rId8"/>
    <p:sldId id="279" r:id="rId9"/>
    <p:sldId id="275" r:id="rId10"/>
    <p:sldId id="280" r:id="rId11"/>
    <p:sldId id="290" r:id="rId12"/>
    <p:sldId id="261" r:id="rId13"/>
    <p:sldId id="276" r:id="rId14"/>
    <p:sldId id="260" r:id="rId15"/>
    <p:sldId id="283" r:id="rId16"/>
    <p:sldId id="281" r:id="rId17"/>
    <p:sldId id="285" r:id="rId18"/>
    <p:sldId id="284" r:id="rId19"/>
    <p:sldId id="282" r:id="rId20"/>
    <p:sldId id="292" r:id="rId21"/>
    <p:sldId id="277" r:id="rId22"/>
    <p:sldId id="286" r:id="rId23"/>
    <p:sldId id="287" r:id="rId24"/>
    <p:sldId id="288" r:id="rId25"/>
    <p:sldId id="266" r:id="rId26"/>
    <p:sldId id="268" r:id="rId27"/>
    <p:sldId id="269" r:id="rId28"/>
  </p:sldIdLst>
  <p:sldSz cx="9144000" cy="6858000" type="screen4x3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5600" b="0" i="0" u="none" strike="noStrike" cap="none" spc="0" normalizeH="0" baseline="0">
        <a:ln>
          <a:noFill/>
        </a:ln>
        <a:solidFill>
          <a:srgbClr val="53585F"/>
        </a:solidFill>
        <a:effectLst/>
        <a:uFillTx/>
        <a:latin typeface="+mn-lt"/>
        <a:ea typeface="+mn-ea"/>
        <a:cs typeface="+mn-cs"/>
        <a:sym typeface="苹方 中等" panose="020B0400000000000000" charset="-122"/>
      </a:defRPr>
    </a:lvl1pPr>
    <a:lvl2pPr marL="0" marR="0" indent="2286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5600" b="0" i="0" u="none" strike="noStrike" cap="none" spc="0" normalizeH="0" baseline="0">
        <a:ln>
          <a:noFill/>
        </a:ln>
        <a:solidFill>
          <a:srgbClr val="53585F"/>
        </a:solidFill>
        <a:effectLst/>
        <a:uFillTx/>
        <a:latin typeface="+mn-lt"/>
        <a:ea typeface="+mn-ea"/>
        <a:cs typeface="+mn-cs"/>
        <a:sym typeface="苹方 中等" panose="020B0400000000000000" charset="-122"/>
      </a:defRPr>
    </a:lvl2pPr>
    <a:lvl3pPr marL="0" marR="0" indent="4572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5600" b="0" i="0" u="none" strike="noStrike" cap="none" spc="0" normalizeH="0" baseline="0">
        <a:ln>
          <a:noFill/>
        </a:ln>
        <a:solidFill>
          <a:srgbClr val="53585F"/>
        </a:solidFill>
        <a:effectLst/>
        <a:uFillTx/>
        <a:latin typeface="+mn-lt"/>
        <a:ea typeface="+mn-ea"/>
        <a:cs typeface="+mn-cs"/>
        <a:sym typeface="苹方 中等" panose="020B0400000000000000" charset="-122"/>
      </a:defRPr>
    </a:lvl3pPr>
    <a:lvl4pPr marL="0" marR="0" indent="6858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5600" b="0" i="0" u="none" strike="noStrike" cap="none" spc="0" normalizeH="0" baseline="0">
        <a:ln>
          <a:noFill/>
        </a:ln>
        <a:solidFill>
          <a:srgbClr val="53585F"/>
        </a:solidFill>
        <a:effectLst/>
        <a:uFillTx/>
        <a:latin typeface="+mn-lt"/>
        <a:ea typeface="+mn-ea"/>
        <a:cs typeface="+mn-cs"/>
        <a:sym typeface="苹方 中等" panose="020B0400000000000000" charset="-122"/>
      </a:defRPr>
    </a:lvl4pPr>
    <a:lvl5pPr marL="0" marR="0" indent="9144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5600" b="0" i="0" u="none" strike="noStrike" cap="none" spc="0" normalizeH="0" baseline="0">
        <a:ln>
          <a:noFill/>
        </a:ln>
        <a:solidFill>
          <a:srgbClr val="53585F"/>
        </a:solidFill>
        <a:effectLst/>
        <a:uFillTx/>
        <a:latin typeface="+mn-lt"/>
        <a:ea typeface="+mn-ea"/>
        <a:cs typeface="+mn-cs"/>
        <a:sym typeface="苹方 中等" panose="020B0400000000000000" charset="-122"/>
      </a:defRPr>
    </a:lvl5pPr>
    <a:lvl6pPr marL="0" marR="0" indent="11430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5600" b="0" i="0" u="none" strike="noStrike" cap="none" spc="0" normalizeH="0" baseline="0">
        <a:ln>
          <a:noFill/>
        </a:ln>
        <a:solidFill>
          <a:srgbClr val="53585F"/>
        </a:solidFill>
        <a:effectLst/>
        <a:uFillTx/>
        <a:latin typeface="+mn-lt"/>
        <a:ea typeface="+mn-ea"/>
        <a:cs typeface="+mn-cs"/>
        <a:sym typeface="苹方 中等" panose="020B0400000000000000" charset="-122"/>
      </a:defRPr>
    </a:lvl6pPr>
    <a:lvl7pPr marL="0" marR="0" indent="13716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5600" b="0" i="0" u="none" strike="noStrike" cap="none" spc="0" normalizeH="0" baseline="0">
        <a:ln>
          <a:noFill/>
        </a:ln>
        <a:solidFill>
          <a:srgbClr val="53585F"/>
        </a:solidFill>
        <a:effectLst/>
        <a:uFillTx/>
        <a:latin typeface="+mn-lt"/>
        <a:ea typeface="+mn-ea"/>
        <a:cs typeface="+mn-cs"/>
        <a:sym typeface="苹方 中等" panose="020B0400000000000000" charset="-122"/>
      </a:defRPr>
    </a:lvl7pPr>
    <a:lvl8pPr marL="0" marR="0" indent="16002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5600" b="0" i="0" u="none" strike="noStrike" cap="none" spc="0" normalizeH="0" baseline="0">
        <a:ln>
          <a:noFill/>
        </a:ln>
        <a:solidFill>
          <a:srgbClr val="53585F"/>
        </a:solidFill>
        <a:effectLst/>
        <a:uFillTx/>
        <a:latin typeface="+mn-lt"/>
        <a:ea typeface="+mn-ea"/>
        <a:cs typeface="+mn-cs"/>
        <a:sym typeface="苹方 中等" panose="020B0400000000000000" charset="-122"/>
      </a:defRPr>
    </a:lvl8pPr>
    <a:lvl9pPr marL="0" marR="0" indent="18288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5600" b="0" i="0" u="none" strike="noStrike" cap="none" spc="0" normalizeH="0" baseline="0">
        <a:ln>
          <a:noFill/>
        </a:ln>
        <a:solidFill>
          <a:srgbClr val="53585F"/>
        </a:solidFill>
        <a:effectLst/>
        <a:uFillTx/>
        <a:latin typeface="+mn-lt"/>
        <a:ea typeface="+mn-ea"/>
        <a:cs typeface="+mn-cs"/>
        <a:sym typeface="苹方 中等" panose="020B0400000000000000" charset="-122"/>
      </a:defRPr>
    </a:lvl9pPr>
  </p:defaultTextStyle>
  <p:extLst>
    <p:ext uri="{EFAFB233-063F-42B5-8137-9DF3F51BA10A}">
      <p15:sldGuideLst xmlns:p15="http://schemas.microsoft.com/office/powerpoint/2012/main">
        <p15:guide id="1" orient="horz" pos="2165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FBFA"/>
    <a:srgbClr val="53585F"/>
    <a:srgbClr val="DC1313"/>
    <a:srgbClr val="C82506"/>
    <a:srgbClr val="C82A06"/>
    <a:srgbClr val="E60000"/>
    <a:srgbClr val="E31D03"/>
    <a:srgbClr val="EC6912"/>
    <a:srgbClr val="68B1F6"/>
    <a:srgbClr val="E276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13"/>
    <p:restoredTop sz="94583"/>
  </p:normalViewPr>
  <p:slideViewPr>
    <p:cSldViewPr snapToGrid="0" snapToObjects="1">
      <p:cViewPr varScale="1">
        <p:scale>
          <a:sx n="69" d="100"/>
          <a:sy n="69" d="100"/>
        </p:scale>
        <p:origin x="1410" y="72"/>
      </p:cViewPr>
      <p:guideLst>
        <p:guide orient="horz" pos="2165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8" name="Shape 158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04397832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70529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18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400" dirty="0" smtClean="0"/>
              <a:t>Kylin connects</a:t>
            </a:r>
            <a:r>
              <a:rPr lang="zh-CN" altLang="en-US" sz="2400" dirty="0" smtClean="0"/>
              <a:t> </a:t>
            </a:r>
            <a:r>
              <a:rPr kumimoji="0" lang="en-US" altLang="zh-CN" sz="2400" b="0" i="0" u="none" strike="noStrike" cap="none" spc="0" normalizeH="0" baseline="0" dirty="0" smtClean="0">
                <a:ln>
                  <a:noFill/>
                </a:ln>
                <a:solidFill>
                  <a:srgbClr val="53585F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苹方 中等" panose="020B0400000000000000" charset="-122"/>
              </a:rPr>
              <a:t>your business application with big data platform</a:t>
            </a:r>
            <a:r>
              <a:rPr kumimoji="0" lang="zh-CN" altLang="en-US" sz="2400" b="0" i="0" u="none" strike="noStrike" cap="none" spc="0" normalizeH="0" baseline="0" dirty="0" smtClean="0">
                <a:ln>
                  <a:noFill/>
                </a:ln>
                <a:solidFill>
                  <a:srgbClr val="53585F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苹方 中等" panose="020B0400000000000000" charset="-122"/>
              </a:rPr>
              <a:t> </a:t>
            </a:r>
            <a:r>
              <a:rPr kumimoji="0" lang="en-US" altLang="zh-CN" sz="2400" b="0" i="0" u="none" strike="noStrike" cap="none" spc="0" normalizeH="0" baseline="0" dirty="0" smtClean="0">
                <a:ln>
                  <a:noFill/>
                </a:ln>
                <a:solidFill>
                  <a:srgbClr val="53585F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苹方 中等" panose="020B0400000000000000" charset="-122"/>
              </a:rPr>
              <a:t>via SQL.</a:t>
            </a:r>
            <a:endParaRPr kumimoji="0" lang="zh-CN" altLang="en-US" sz="2400" b="0" i="0" u="none" strike="noStrike" cap="none" spc="0" normalizeH="0" baseline="0" dirty="0" smtClean="0">
              <a:ln>
                <a:noFill/>
              </a:ln>
              <a:solidFill>
                <a:srgbClr val="53585F"/>
              </a:solidFill>
              <a:effectLst/>
              <a:uFillTx/>
              <a:latin typeface="Helvetica Neue"/>
              <a:ea typeface="Helvetica Neue"/>
              <a:cs typeface="Helvetica Neue"/>
              <a:sym typeface="苹方 中等" panose="020B0400000000000000" charset="-122"/>
            </a:endParaRP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945228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820841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defTabSz="457200" eaLnBrk="1" fontAlgn="auto" latinLnBrk="0" hangingPunct="1">
              <a:lnSpc>
                <a:spcPct val="118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400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“+”is used to separate Cuboid ID and dimensions; In real case there is no separator. </a:t>
            </a:r>
          </a:p>
        </p:txBody>
      </p:sp>
    </p:spTree>
    <p:extLst>
      <p:ext uri="{BB962C8B-B14F-4D97-AF65-F5344CB8AC3E}">
        <p14:creationId xmlns:p14="http://schemas.microsoft.com/office/powerpoint/2010/main" val="749042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封面／结束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/>
          <p:nvPr/>
        </p:nvSpPr>
        <p:spPr>
          <a:xfrm>
            <a:off x="238" y="-11782"/>
            <a:ext cx="9144000" cy="6881565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19" name="Shape 19"/>
          <p:cNvSpPr>
            <a:spLocks noGrp="1"/>
          </p:cNvSpPr>
          <p:nvPr>
            <p:ph type="body" sz="half" idx="13" hasCustomPrompt="1"/>
          </p:nvPr>
        </p:nvSpPr>
        <p:spPr>
          <a:xfrm>
            <a:off x="1249412" y="536958"/>
            <a:ext cx="6645176" cy="2324101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ct val="0"/>
              </a:spcBef>
              <a:buSzTx/>
              <a:buNone/>
              <a:defRPr sz="5600">
                <a:solidFill>
                  <a:srgbClr val="FFFFFF"/>
                </a:solidFill>
              </a:defRPr>
            </a:lvl1pPr>
          </a:lstStyle>
          <a:p>
            <a:r>
              <a:rPr lang="zh-CN" altLang="en-US" sz="11200" dirty="0" smtClean="0">
                <a:solidFill>
                  <a:srgbClr val="FFFFFF"/>
                </a:solidFill>
              </a:rPr>
              <a:t>研发效能嘉年华演示文稿</a:t>
            </a:r>
            <a:r>
              <a:rPr lang="en-US" altLang="zh-CN" sz="11200" dirty="0" smtClean="0">
                <a:solidFill>
                  <a:srgbClr val="FFFFFF"/>
                </a:solidFill>
              </a:rPr>
              <a:t>1</a:t>
            </a:r>
            <a:endParaRPr lang="zh-CN" altLang="en-US" sz="11200" dirty="0" smtClean="0">
              <a:solidFill>
                <a:srgbClr val="FFFFFF"/>
              </a:solidFill>
            </a:endParaRPr>
          </a:p>
        </p:txBody>
      </p:sp>
      <p:sp>
        <p:nvSpPr>
          <p:cNvPr id="20" name="Shape 20"/>
          <p:cNvSpPr>
            <a:spLocks noGrp="1"/>
          </p:cNvSpPr>
          <p:nvPr>
            <p:ph type="body" sz="quarter" idx="14" hasCustomPrompt="1"/>
          </p:nvPr>
        </p:nvSpPr>
        <p:spPr>
          <a:xfrm>
            <a:off x="1249412" y="2861058"/>
            <a:ext cx="6645176" cy="79375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ct val="0"/>
              </a:spcBef>
              <a:buSzTx/>
              <a:buNone/>
              <a:defRPr sz="3000">
                <a:solidFill>
                  <a:srgbClr val="FFFFFF"/>
                </a:solidFill>
                <a:latin typeface="苹方 常规" panose="020B0300000000000000" charset="-122"/>
                <a:ea typeface="苹方 常规" panose="020B0300000000000000" charset="-122"/>
                <a:cs typeface="苹方 常规" panose="020B0300000000000000" charset="-122"/>
                <a:sym typeface="苹方 常规" panose="020B0300000000000000" charset="-122"/>
              </a:defRPr>
            </a:lvl1pPr>
          </a:lstStyle>
          <a:p>
            <a:r>
              <a:rPr dirty="0"/>
              <a:t>Subtitle Text</a:t>
            </a:r>
          </a:p>
        </p:txBody>
      </p:sp>
      <p:sp>
        <p:nvSpPr>
          <p:cNvPr id="21" name="Shape 21"/>
          <p:cNvSpPr/>
          <p:nvPr/>
        </p:nvSpPr>
        <p:spPr>
          <a:xfrm>
            <a:off x="4552764" y="5375814"/>
            <a:ext cx="165100" cy="211455"/>
          </a:xfrm>
          <a:prstGeom prst="rect">
            <a:avLst/>
          </a:prstGeom>
          <a:ln w="12700">
            <a:miter lim="400000"/>
          </a:ln>
        </p:spPr>
        <p:txBody>
          <a:bodyPr wrap="none" lIns="19050" tIns="19050" rIns="19050" bIns="19050" anchor="ctr">
            <a:spAutoFit/>
          </a:bodyPr>
          <a:lstStyle>
            <a:lvl1pPr>
              <a:defRPr sz="3000">
                <a:solidFill>
                  <a:srgbClr val="FFFFFF"/>
                </a:solidFill>
              </a:defRPr>
            </a:lvl1pPr>
          </a:lstStyle>
          <a:p>
            <a:endParaRPr sz="1125" dirty="0"/>
          </a:p>
        </p:txBody>
      </p:sp>
      <p:sp>
        <p:nvSpPr>
          <p:cNvPr id="22" name="Shape 22"/>
          <p:cNvSpPr/>
          <p:nvPr/>
        </p:nvSpPr>
        <p:spPr>
          <a:xfrm>
            <a:off x="4552764" y="5375814"/>
            <a:ext cx="165100" cy="211455"/>
          </a:xfrm>
          <a:prstGeom prst="rect">
            <a:avLst/>
          </a:prstGeom>
          <a:ln w="12700">
            <a:miter lim="400000"/>
          </a:ln>
        </p:spPr>
        <p:txBody>
          <a:bodyPr wrap="none" lIns="19050" tIns="19050" rIns="19050" bIns="19050" anchor="ctr">
            <a:spAutoFit/>
          </a:bodyPr>
          <a:lstStyle>
            <a:lvl1pPr>
              <a:defRPr sz="3000">
                <a:solidFill>
                  <a:srgbClr val="FFFFFF"/>
                </a:solidFill>
              </a:defRPr>
            </a:lvl1pPr>
          </a:lstStyle>
          <a:p>
            <a:endParaRPr sz="1125" dirty="0"/>
          </a:p>
        </p:txBody>
      </p:sp>
      <p:sp>
        <p:nvSpPr>
          <p:cNvPr id="24" name="Shape 24"/>
          <p:cNvSpPr>
            <a:spLocks noGrp="1"/>
          </p:cNvSpPr>
          <p:nvPr>
            <p:ph type="sldNum" sz="quarter" idx="2"/>
          </p:nvPr>
        </p:nvSpPr>
        <p:spPr>
          <a:xfrm>
            <a:off x="4552764" y="6540500"/>
            <a:ext cx="38472" cy="23596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封面／结束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asted-image.pdf"/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3113976" y="-704875"/>
            <a:ext cx="2916049" cy="4489561"/>
          </a:xfrm>
          <a:prstGeom prst="rect">
            <a:avLst/>
          </a:prstGeom>
          <a:ln w="25400">
            <a:miter lim="400000"/>
            <a:headEnd/>
            <a:tailEnd/>
          </a:ln>
        </p:spPr>
      </p:pic>
      <p:sp>
        <p:nvSpPr>
          <p:cNvPr id="20" name="Shape 20"/>
          <p:cNvSpPr>
            <a:spLocks noGrp="1"/>
          </p:cNvSpPr>
          <p:nvPr>
            <p:ph type="body" sz="quarter" idx="14" hasCustomPrompt="1"/>
          </p:nvPr>
        </p:nvSpPr>
        <p:spPr>
          <a:xfrm>
            <a:off x="1249412" y="2861058"/>
            <a:ext cx="6645176" cy="79375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ct val="0"/>
              </a:spcBef>
              <a:buSzTx/>
              <a:buNone/>
              <a:defRPr sz="3000">
                <a:solidFill>
                  <a:srgbClr val="FFFFFF"/>
                </a:solidFill>
                <a:latin typeface="苹方 常规" panose="020B0300000000000000" charset="-122"/>
                <a:ea typeface="苹方 常规" panose="020B0300000000000000" charset="-122"/>
                <a:cs typeface="苹方 常规" panose="020B0300000000000000" charset="-122"/>
                <a:sym typeface="苹方 常规" panose="020B0300000000000000" charset="-122"/>
              </a:defRPr>
            </a:lvl1pPr>
          </a:lstStyle>
          <a:p>
            <a:r>
              <a:rPr dirty="0"/>
              <a:t>Subtitle Text</a:t>
            </a:r>
          </a:p>
        </p:txBody>
      </p:sp>
      <p:sp>
        <p:nvSpPr>
          <p:cNvPr id="24" name="Shape 24"/>
          <p:cNvSpPr>
            <a:spLocks noGrp="1"/>
          </p:cNvSpPr>
          <p:nvPr>
            <p:ph type="sldNum" sz="quarter" idx="2"/>
          </p:nvPr>
        </p:nvSpPr>
        <p:spPr>
          <a:xfrm>
            <a:off x="4552764" y="6540500"/>
            <a:ext cx="38472" cy="23596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  <p:pic>
        <p:nvPicPr>
          <p:cNvPr id="2" name="图片 1" descr="F:\我的工作\过程文件\2018\7月\0731ppt\改\图\图片1.jpg图片1"/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>
          <a:xfrm>
            <a:off x="0" y="-13811"/>
            <a:ext cx="9144000" cy="6885623"/>
          </a:xfrm>
          <a:prstGeom prst="rect">
            <a:avLst/>
          </a:prstGeom>
        </p:spPr>
      </p:pic>
      <p:sp>
        <p:nvSpPr>
          <p:cNvPr id="21" name="Shape 21"/>
          <p:cNvSpPr/>
          <p:nvPr/>
        </p:nvSpPr>
        <p:spPr>
          <a:xfrm>
            <a:off x="4552764" y="5375814"/>
            <a:ext cx="165100" cy="211455"/>
          </a:xfrm>
          <a:prstGeom prst="rect">
            <a:avLst/>
          </a:prstGeom>
          <a:ln w="12700">
            <a:miter lim="400000"/>
          </a:ln>
        </p:spPr>
        <p:txBody>
          <a:bodyPr wrap="none" lIns="19050" tIns="19050" rIns="19050" bIns="19050" anchor="ctr">
            <a:spAutoFit/>
          </a:bodyPr>
          <a:lstStyle>
            <a:lvl1pPr>
              <a:defRPr sz="3000">
                <a:solidFill>
                  <a:srgbClr val="FFFFFF"/>
                </a:solidFill>
              </a:defRPr>
            </a:lvl1pPr>
          </a:lstStyle>
          <a:p>
            <a:endParaRPr sz="1125" dirty="0"/>
          </a:p>
        </p:txBody>
      </p:sp>
      <p:sp>
        <p:nvSpPr>
          <p:cNvPr id="22" name="Shape 22"/>
          <p:cNvSpPr/>
          <p:nvPr/>
        </p:nvSpPr>
        <p:spPr>
          <a:xfrm>
            <a:off x="4552764" y="5375814"/>
            <a:ext cx="165100" cy="211455"/>
          </a:xfrm>
          <a:prstGeom prst="rect">
            <a:avLst/>
          </a:prstGeom>
          <a:ln w="12700">
            <a:miter lim="400000"/>
          </a:ln>
        </p:spPr>
        <p:txBody>
          <a:bodyPr wrap="none" lIns="19050" tIns="19050" rIns="19050" bIns="19050" anchor="ctr">
            <a:spAutoFit/>
          </a:bodyPr>
          <a:lstStyle>
            <a:lvl1pPr>
              <a:defRPr sz="3000">
                <a:solidFill>
                  <a:srgbClr val="FFFFFF"/>
                </a:solidFill>
              </a:defRPr>
            </a:lvl1pPr>
          </a:lstStyle>
          <a:p>
            <a:endParaRPr sz="1125" dirty="0"/>
          </a:p>
        </p:txBody>
      </p:sp>
      <p:sp>
        <p:nvSpPr>
          <p:cNvPr id="5" name="文本框 4"/>
          <p:cNvSpPr txBox="1"/>
          <p:nvPr userDrawn="1"/>
        </p:nvSpPr>
        <p:spPr>
          <a:xfrm>
            <a:off x="3296055" y="3683260"/>
            <a:ext cx="2616200" cy="36068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19050" tIns="19050" rIns="19050" bIns="1905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苹方 中等" panose="020B0400000000000000" charset="-122"/>
              </a:rPr>
              <a:t>锦铭 研发效能事业部 </a:t>
            </a:r>
            <a:endParaRPr kumimoji="0" lang="zh-CN" altLang="en-US" sz="21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苹方 中等" panose="020B0400000000000000" charset="-122"/>
            </a:endParaRPr>
          </a:p>
        </p:txBody>
      </p:sp>
      <p:sp>
        <p:nvSpPr>
          <p:cNvPr id="3" name="矩形 2"/>
          <p:cNvSpPr/>
          <p:nvPr userDrawn="1"/>
        </p:nvSpPr>
        <p:spPr>
          <a:xfrm>
            <a:off x="1413443" y="2259129"/>
            <a:ext cx="6370320" cy="73723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200" dirty="0" smtClean="0">
                <a:solidFill>
                  <a:srgbClr val="FFFFFF"/>
                </a:solidFill>
              </a:rPr>
              <a:t>研发效能嘉年华演示文稿</a:t>
            </a:r>
            <a:r>
              <a:rPr lang="en-US" altLang="zh-CN" sz="4200" dirty="0" smtClean="0">
                <a:solidFill>
                  <a:srgbClr val="FFFFFF"/>
                </a:solidFill>
              </a:rPr>
              <a:t>2</a:t>
            </a:r>
            <a:endParaRPr lang="zh-CN" altLang="en-US" sz="4200" dirty="0" smtClean="0">
              <a:solidFill>
                <a:srgbClr val="FFFFFF"/>
              </a:solidFill>
            </a:endParaRPr>
          </a:p>
        </p:txBody>
      </p:sp>
      <p:pic>
        <p:nvPicPr>
          <p:cNvPr id="12" name="图片 11" descr="云效嘉年华-03灰色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4990" y="1289677"/>
            <a:ext cx="4194021" cy="367652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F:\我的工作\过程文件\2018\7月\0731ppt\改\图\图片1.jpg图片1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-10716" y="-21047"/>
            <a:ext cx="9144000" cy="6885623"/>
          </a:xfrm>
          <a:prstGeom prst="rect">
            <a:avLst/>
          </a:prstGeom>
        </p:spPr>
      </p:pic>
      <p:sp>
        <p:nvSpPr>
          <p:cNvPr id="34" name="Shape 34"/>
          <p:cNvSpPr>
            <a:spLocks noGrp="1"/>
          </p:cNvSpPr>
          <p:nvPr>
            <p:ph type="body" sz="quarter" idx="1" hasCustomPrompt="1"/>
          </p:nvPr>
        </p:nvSpPr>
        <p:spPr>
          <a:xfrm>
            <a:off x="670448" y="1232925"/>
            <a:ext cx="7771583" cy="79375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ct val="0"/>
              </a:spcBef>
              <a:buSzTx/>
              <a:buNone/>
              <a:defRPr sz="3000">
                <a:solidFill>
                  <a:srgbClr val="DCDEE0"/>
                </a:solidFill>
                <a:latin typeface="苹方 常规" panose="020B0300000000000000" charset="-122"/>
                <a:ea typeface="苹方 常规" panose="020B0300000000000000" charset="-122"/>
                <a:cs typeface="苹方 常规" panose="020B0300000000000000" charset="-122"/>
                <a:sym typeface="苹方 常规" panose="020B0300000000000000" charset="-122"/>
              </a:defRPr>
            </a:lvl1pPr>
            <a:lvl2pPr marL="0" indent="114300">
              <a:spcBef>
                <a:spcPct val="0"/>
              </a:spcBef>
              <a:buSzTx/>
              <a:buNone/>
              <a:defRPr sz="3000">
                <a:solidFill>
                  <a:srgbClr val="DCDEE0"/>
                </a:solidFill>
                <a:latin typeface="苹方 常规" panose="020B0300000000000000" charset="-122"/>
                <a:ea typeface="苹方 常规" panose="020B0300000000000000" charset="-122"/>
                <a:cs typeface="苹方 常规" panose="020B0300000000000000" charset="-122"/>
                <a:sym typeface="苹方 常规" panose="020B0300000000000000" charset="-122"/>
              </a:defRPr>
            </a:lvl2pPr>
            <a:lvl3pPr marL="0" indent="228600">
              <a:spcBef>
                <a:spcPct val="0"/>
              </a:spcBef>
              <a:buSzTx/>
              <a:buNone/>
              <a:defRPr sz="3000">
                <a:solidFill>
                  <a:srgbClr val="DCDEE0"/>
                </a:solidFill>
                <a:latin typeface="苹方 常规" panose="020B0300000000000000" charset="-122"/>
                <a:ea typeface="苹方 常规" panose="020B0300000000000000" charset="-122"/>
                <a:cs typeface="苹方 常规" panose="020B0300000000000000" charset="-122"/>
                <a:sym typeface="苹方 常规" panose="020B0300000000000000" charset="-122"/>
              </a:defRPr>
            </a:lvl3pPr>
            <a:lvl4pPr marL="0" indent="342900">
              <a:spcBef>
                <a:spcPct val="0"/>
              </a:spcBef>
              <a:buSzTx/>
              <a:buNone/>
              <a:defRPr sz="3000">
                <a:solidFill>
                  <a:srgbClr val="DCDEE0"/>
                </a:solidFill>
                <a:latin typeface="苹方 常规" panose="020B0300000000000000" charset="-122"/>
                <a:ea typeface="苹方 常规" panose="020B0300000000000000" charset="-122"/>
                <a:cs typeface="苹方 常规" panose="020B0300000000000000" charset="-122"/>
                <a:sym typeface="苹方 常规" panose="020B0300000000000000" charset="-122"/>
              </a:defRPr>
            </a:lvl4pPr>
            <a:lvl5pPr marL="0" indent="457200">
              <a:spcBef>
                <a:spcPct val="0"/>
              </a:spcBef>
              <a:buSzTx/>
              <a:buNone/>
              <a:defRPr sz="3000">
                <a:solidFill>
                  <a:srgbClr val="DCDEE0"/>
                </a:solidFill>
                <a:latin typeface="苹方 常规" panose="020B0300000000000000" charset="-122"/>
                <a:ea typeface="苹方 常规" panose="020B0300000000000000" charset="-122"/>
                <a:cs typeface="苹方 常规" panose="020B0300000000000000" charset="-122"/>
                <a:sym typeface="苹方 常规" panose="020B0300000000000000" charset="-122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35" name="Shape 3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  <p:sp>
        <p:nvSpPr>
          <p:cNvPr id="32" name="Shape 32"/>
          <p:cNvSpPr/>
          <p:nvPr/>
        </p:nvSpPr>
        <p:spPr>
          <a:xfrm>
            <a:off x="3563585" y="-11782"/>
            <a:ext cx="5574104" cy="688156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33" name="Shape 33"/>
          <p:cNvSpPr>
            <a:spLocks noGrp="1"/>
          </p:cNvSpPr>
          <p:nvPr>
            <p:ph type="title" hasCustomPrompt="1"/>
          </p:nvPr>
        </p:nvSpPr>
        <p:spPr>
          <a:xfrm>
            <a:off x="201205" y="250614"/>
            <a:ext cx="7771582" cy="1003301"/>
          </a:xfrm>
          <a:prstGeom prst="rect">
            <a:avLst/>
          </a:prstGeom>
        </p:spPr>
        <p:txBody>
          <a:bodyPr anchor="b"/>
          <a:lstStyle>
            <a:lvl1pPr algn="l">
              <a:defRPr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r>
              <a:rPr dirty="0"/>
              <a:t>标题文本</a:t>
            </a:r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章节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F:\我的工作\过程文件\2018\7月\0731ppt\改\图\图片1.jpg图片1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0" y="-13811"/>
            <a:ext cx="9144000" cy="6885623"/>
          </a:xfrm>
          <a:prstGeom prst="rect">
            <a:avLst/>
          </a:prstGeom>
        </p:spPr>
      </p:pic>
      <p:sp>
        <p:nvSpPr>
          <p:cNvPr id="43" name="Shape 43"/>
          <p:cNvSpPr>
            <a:spLocks noGrp="1"/>
          </p:cNvSpPr>
          <p:nvPr>
            <p:ph type="title" hasCustomPrompt="1"/>
          </p:nvPr>
        </p:nvSpPr>
        <p:spPr>
          <a:xfrm>
            <a:off x="1494273" y="3447859"/>
            <a:ext cx="6564809" cy="1884562"/>
          </a:xfrm>
          <a:prstGeom prst="rect">
            <a:avLst/>
          </a:prstGeom>
        </p:spPr>
        <p:txBody>
          <a:bodyPr anchor="b"/>
          <a:lstStyle>
            <a:lvl1pPr algn="l">
              <a:defRPr sz="5000"/>
            </a:lvl1pPr>
          </a:lstStyle>
          <a:p>
            <a:r>
              <a:t>标题文本</a:t>
            </a:r>
          </a:p>
        </p:txBody>
      </p:sp>
      <p:sp>
        <p:nvSpPr>
          <p:cNvPr id="10" name="Shape 3"/>
          <p:cNvSpPr/>
          <p:nvPr userDrawn="1"/>
        </p:nvSpPr>
        <p:spPr>
          <a:xfrm>
            <a:off x="281385" y="656473"/>
            <a:ext cx="8532797" cy="5814245"/>
          </a:xfrm>
          <a:prstGeom prst="rect">
            <a:avLst/>
          </a:prstGeom>
          <a:solidFill>
            <a:schemeClr val="bg2">
              <a:lumMod val="10000"/>
              <a:alpha val="30000"/>
            </a:schemeClr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44" name="Shape 44"/>
          <p:cNvSpPr>
            <a:spLocks noGrp="1"/>
          </p:cNvSpPr>
          <p:nvPr>
            <p:ph type="body" sz="quarter" idx="1" hasCustomPrompt="1"/>
          </p:nvPr>
        </p:nvSpPr>
        <p:spPr>
          <a:xfrm>
            <a:off x="1736445" y="2919670"/>
            <a:ext cx="6564809" cy="79375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ct val="0"/>
              </a:spcBef>
              <a:buSzTx/>
              <a:buNone/>
              <a:defRPr sz="2500">
                <a:solidFill>
                  <a:srgbClr val="DCDEE0"/>
                </a:solidFill>
                <a:latin typeface="苹方 常规" panose="020B0300000000000000" charset="-122"/>
                <a:ea typeface="苹方 常规" panose="020B0300000000000000" charset="-122"/>
                <a:cs typeface="苹方 常规" panose="020B0300000000000000" charset="-122"/>
                <a:sym typeface="苹方 常规" panose="020B0300000000000000" charset="-122"/>
              </a:defRPr>
            </a:lvl1pPr>
            <a:lvl2pPr marL="0" indent="114300">
              <a:spcBef>
                <a:spcPct val="0"/>
              </a:spcBef>
              <a:buSzTx/>
              <a:buNone/>
              <a:defRPr sz="2500">
                <a:solidFill>
                  <a:srgbClr val="DCDEE0"/>
                </a:solidFill>
                <a:latin typeface="苹方 常规" panose="020B0300000000000000" charset="-122"/>
                <a:ea typeface="苹方 常规" panose="020B0300000000000000" charset="-122"/>
                <a:cs typeface="苹方 常规" panose="020B0300000000000000" charset="-122"/>
                <a:sym typeface="苹方 常规" panose="020B0300000000000000" charset="-122"/>
              </a:defRPr>
            </a:lvl2pPr>
            <a:lvl3pPr marL="0" indent="228600">
              <a:spcBef>
                <a:spcPct val="0"/>
              </a:spcBef>
              <a:buSzTx/>
              <a:buNone/>
              <a:defRPr sz="2500">
                <a:solidFill>
                  <a:srgbClr val="DCDEE0"/>
                </a:solidFill>
                <a:latin typeface="苹方 常规" panose="020B0300000000000000" charset="-122"/>
                <a:ea typeface="苹方 常规" panose="020B0300000000000000" charset="-122"/>
                <a:cs typeface="苹方 常规" panose="020B0300000000000000" charset="-122"/>
                <a:sym typeface="苹方 常规" panose="020B0300000000000000" charset="-122"/>
              </a:defRPr>
            </a:lvl3pPr>
            <a:lvl4pPr marL="0" indent="342900">
              <a:spcBef>
                <a:spcPct val="0"/>
              </a:spcBef>
              <a:buSzTx/>
              <a:buNone/>
              <a:defRPr sz="2500">
                <a:solidFill>
                  <a:srgbClr val="DCDEE0"/>
                </a:solidFill>
                <a:latin typeface="苹方 常规" panose="020B0300000000000000" charset="-122"/>
                <a:ea typeface="苹方 常规" panose="020B0300000000000000" charset="-122"/>
                <a:cs typeface="苹方 常规" panose="020B0300000000000000" charset="-122"/>
                <a:sym typeface="苹方 常规" panose="020B0300000000000000" charset="-122"/>
              </a:defRPr>
            </a:lvl4pPr>
            <a:lvl5pPr marL="0" indent="457200">
              <a:spcBef>
                <a:spcPct val="0"/>
              </a:spcBef>
              <a:buSzTx/>
              <a:buNone/>
              <a:defRPr sz="2500">
                <a:solidFill>
                  <a:srgbClr val="DCDEE0"/>
                </a:solidFill>
                <a:latin typeface="苹方 常规" panose="020B0300000000000000" charset="-122"/>
                <a:ea typeface="苹方 常规" panose="020B0300000000000000" charset="-122"/>
                <a:cs typeface="苹方 常规" panose="020B0300000000000000" charset="-122"/>
                <a:sym typeface="苹方 常规" panose="020B0300000000000000" charset="-122"/>
              </a:defRPr>
            </a:lvl5pPr>
          </a:lstStyle>
          <a:p>
            <a:r>
              <a:rPr dirty="0"/>
              <a:t>正文级别 1</a:t>
            </a:r>
          </a:p>
          <a:p>
            <a:pPr lvl="1"/>
            <a:r>
              <a:rPr dirty="0"/>
              <a:t>正文级别 2</a:t>
            </a:r>
          </a:p>
          <a:p>
            <a:pPr lvl="2"/>
            <a:r>
              <a:rPr dirty="0"/>
              <a:t>正文级别 3</a:t>
            </a:r>
          </a:p>
          <a:p>
            <a:pPr lvl="3"/>
            <a:r>
              <a:rPr dirty="0"/>
              <a:t>正文级别 4</a:t>
            </a:r>
          </a:p>
          <a:p>
            <a:pPr lvl="4"/>
            <a:r>
              <a:rPr dirty="0"/>
              <a:t>正文级别 5</a:t>
            </a:r>
          </a:p>
        </p:txBody>
      </p:sp>
      <p:sp>
        <p:nvSpPr>
          <p:cNvPr id="47" name="Shape 47"/>
          <p:cNvSpPr>
            <a:spLocks noGrp="1"/>
          </p:cNvSpPr>
          <p:nvPr>
            <p:ph type="body" sz="quarter" idx="13" hasCustomPrompt="1"/>
          </p:nvPr>
        </p:nvSpPr>
        <p:spPr>
          <a:xfrm>
            <a:off x="360528" y="2956802"/>
            <a:ext cx="1166335" cy="1513235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spcBef>
                <a:spcPct val="0"/>
              </a:spcBef>
              <a:buSzTx/>
              <a:buNone/>
              <a:defRPr sz="9500">
                <a:solidFill>
                  <a:schemeClr val="bg2"/>
                </a:solidFill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r>
              <a:rPr dirty="0"/>
              <a:t>01</a:t>
            </a:r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>
            <a:spLocks noGrp="1"/>
          </p:cNvSpPr>
          <p:nvPr>
            <p:ph type="body" sz="quarter" idx="13" hasCustomPrompt="1"/>
          </p:nvPr>
        </p:nvSpPr>
        <p:spPr>
          <a:xfrm>
            <a:off x="228554" y="152061"/>
            <a:ext cx="5435129" cy="562124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ct val="0"/>
              </a:spcBef>
              <a:buSzTx/>
              <a:buNone/>
              <a:defRPr sz="2800"/>
            </a:lvl1pPr>
          </a:lstStyle>
          <a:p>
            <a:r>
              <a:t>这里添加标题内容</a:t>
            </a:r>
          </a:p>
        </p:txBody>
      </p:sp>
      <p:sp>
        <p:nvSpPr>
          <p:cNvPr id="56" name="Shape 56"/>
          <p:cNvSpPr>
            <a:spLocks noGrp="1"/>
          </p:cNvSpPr>
          <p:nvPr>
            <p:ph type="body" sz="quarter" idx="14" hasCustomPrompt="1"/>
          </p:nvPr>
        </p:nvSpPr>
        <p:spPr>
          <a:xfrm>
            <a:off x="228554" y="632109"/>
            <a:ext cx="5654130" cy="452042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ct val="0"/>
              </a:spcBef>
              <a:buSzTx/>
              <a:buNone/>
              <a:defRPr sz="1800">
                <a:solidFill>
                  <a:srgbClr val="A6AAA9"/>
                </a:solidFill>
                <a:latin typeface="苹方 常规" panose="020B0300000000000000" charset="-122"/>
                <a:ea typeface="苹方 常规" panose="020B0300000000000000" charset="-122"/>
                <a:cs typeface="苹方 常规" panose="020B0300000000000000" charset="-122"/>
                <a:sym typeface="苹方 常规" panose="020B0300000000000000" charset="-122"/>
              </a:defRPr>
            </a:lvl1pPr>
          </a:lstStyle>
          <a:p>
            <a:r>
              <a:t>Subtitle Text</a:t>
            </a:r>
          </a:p>
        </p:txBody>
      </p:sp>
      <p:sp>
        <p:nvSpPr>
          <p:cNvPr id="57" name="Shape 57"/>
          <p:cNvSpPr/>
          <p:nvPr userDrawn="1"/>
        </p:nvSpPr>
        <p:spPr>
          <a:xfrm>
            <a:off x="1191" y="122180"/>
            <a:ext cx="148384" cy="6853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10802"/>
                </a:lnTo>
                <a:lnTo>
                  <a:pt x="0" y="0"/>
                </a:lnTo>
                <a:close/>
              </a:path>
            </a:pathLst>
          </a:custGeom>
          <a:solidFill>
            <a:srgbClr val="C82506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58" name="Shape 58"/>
          <p:cNvSpPr/>
          <p:nvPr userDrawn="1"/>
        </p:nvSpPr>
        <p:spPr>
          <a:xfrm>
            <a:off x="8711095" y="6515735"/>
            <a:ext cx="165100" cy="176530"/>
          </a:xfrm>
          <a:prstGeom prst="rect">
            <a:avLst/>
          </a:prstGeom>
          <a:ln w="12700">
            <a:miter lim="400000"/>
          </a:ln>
        </p:spPr>
        <p:txBody>
          <a:bodyPr wrap="none" lIns="19050" tIns="19050" rIns="19050" bIns="19050" anchor="ctr">
            <a:spAutoFit/>
          </a:bodyPr>
          <a:lstStyle>
            <a:lvl1pPr algn="r">
              <a:lnSpc>
                <a:spcPct val="120000"/>
              </a:lnSpc>
              <a:spcBef>
                <a:spcPts val="4500"/>
              </a:spcBef>
              <a:defRPr sz="2000">
                <a:solidFill>
                  <a:srgbClr val="A6AAA9"/>
                </a:solidFill>
                <a:latin typeface="苹方 常规" panose="020B0300000000000000" charset="-122"/>
                <a:ea typeface="苹方 常规" panose="020B0300000000000000" charset="-122"/>
                <a:cs typeface="苹方 常规" panose="020B0300000000000000" charset="-122"/>
                <a:sym typeface="苹方 常规" panose="020B0300000000000000" charset="-122"/>
              </a:defRPr>
            </a:lvl1pPr>
          </a:lstStyle>
          <a:p>
            <a:endParaRPr sz="750" dirty="0"/>
          </a:p>
        </p:txBody>
      </p:sp>
      <p:sp>
        <p:nvSpPr>
          <p:cNvPr id="59" name="Shape 5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空白文本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>
            <a:spLocks noGrp="1"/>
          </p:cNvSpPr>
          <p:nvPr>
            <p:ph type="body" sz="quarter" idx="13" hasCustomPrompt="1"/>
          </p:nvPr>
        </p:nvSpPr>
        <p:spPr>
          <a:xfrm>
            <a:off x="228554" y="152061"/>
            <a:ext cx="5435129" cy="562124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ct val="0"/>
              </a:spcBef>
              <a:buSzTx/>
              <a:buNone/>
              <a:defRPr sz="2800"/>
            </a:lvl1pPr>
          </a:lstStyle>
          <a:p>
            <a:r>
              <a:t>这里添加标题内容</a:t>
            </a:r>
          </a:p>
        </p:txBody>
      </p:sp>
      <p:sp>
        <p:nvSpPr>
          <p:cNvPr id="78" name="Shape 78"/>
          <p:cNvSpPr>
            <a:spLocks noGrp="1"/>
          </p:cNvSpPr>
          <p:nvPr>
            <p:ph type="body" sz="quarter" idx="14" hasCustomPrompt="1"/>
          </p:nvPr>
        </p:nvSpPr>
        <p:spPr>
          <a:xfrm>
            <a:off x="228554" y="632109"/>
            <a:ext cx="3526334" cy="452042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ct val="0"/>
              </a:spcBef>
              <a:buSzTx/>
              <a:buNone/>
              <a:defRPr sz="1800">
                <a:solidFill>
                  <a:srgbClr val="A6AAA9"/>
                </a:solidFill>
                <a:latin typeface="苹方 常规" panose="020B0300000000000000" charset="-122"/>
                <a:ea typeface="苹方 常规" panose="020B0300000000000000" charset="-122"/>
                <a:cs typeface="苹方 常规" panose="020B0300000000000000" charset="-122"/>
                <a:sym typeface="苹方 常规" panose="020B0300000000000000" charset="-122"/>
              </a:defRPr>
            </a:lvl1pPr>
          </a:lstStyle>
          <a:p>
            <a:r>
              <a:t>Subtitle Text</a:t>
            </a:r>
          </a:p>
        </p:txBody>
      </p:sp>
      <p:sp>
        <p:nvSpPr>
          <p:cNvPr id="79" name="Shape 79"/>
          <p:cNvSpPr/>
          <p:nvPr userDrawn="1"/>
        </p:nvSpPr>
        <p:spPr>
          <a:xfrm>
            <a:off x="1191" y="122180"/>
            <a:ext cx="148384" cy="6853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10802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hueOff val="-78757"/>
                  <a:satOff val="2397"/>
                  <a:lumOff val="10536"/>
                </a:schemeClr>
              </a:gs>
              <a:gs pos="99985">
                <a:schemeClr val="accent1">
                  <a:hueOff val="-1041933"/>
                  <a:satOff val="1264"/>
                  <a:lumOff val="16800"/>
                </a:schemeClr>
              </a:gs>
            </a:gsLst>
          </a:gradFill>
          <a:ln w="12700"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80" name="Shape 80"/>
          <p:cNvSpPr>
            <a:spLocks noGrp="1"/>
          </p:cNvSpPr>
          <p:nvPr>
            <p:ph type="body" sz="half" idx="15" hasCustomPrompt="1"/>
          </p:nvPr>
        </p:nvSpPr>
        <p:spPr>
          <a:xfrm>
            <a:off x="495254" y="1474994"/>
            <a:ext cx="3853979" cy="3522415"/>
          </a:xfrm>
          <a:prstGeom prst="rect">
            <a:avLst/>
          </a:prstGeom>
        </p:spPr>
        <p:txBody>
          <a:bodyPr anchor="b"/>
          <a:lstStyle/>
          <a:p>
            <a:pPr>
              <a:spcBef>
                <a:spcPts val="5900"/>
              </a:spcBef>
            </a:pPr>
            <a:r>
              <a:t>这里添加内容一</a:t>
            </a:r>
          </a:p>
          <a:p>
            <a:pPr>
              <a:spcBef>
                <a:spcPts val="5900"/>
              </a:spcBef>
            </a:pPr>
            <a:r>
              <a:t>这里添加内容二</a:t>
            </a:r>
          </a:p>
          <a:p>
            <a:pPr>
              <a:spcBef>
                <a:spcPts val="5900"/>
              </a:spcBef>
            </a:pPr>
            <a:r>
              <a:t>这里添加内容三</a:t>
            </a:r>
          </a:p>
          <a:p>
            <a:pPr>
              <a:spcBef>
                <a:spcPts val="5900"/>
              </a:spcBef>
            </a:pPr>
            <a:r>
              <a:t>这里添加内容四</a:t>
            </a:r>
          </a:p>
          <a:p>
            <a:pPr>
              <a:spcBef>
                <a:spcPts val="5900"/>
              </a:spcBef>
            </a:pPr>
            <a:r>
              <a:t>这里添加内容五</a:t>
            </a:r>
          </a:p>
        </p:txBody>
      </p:sp>
      <p:sp>
        <p:nvSpPr>
          <p:cNvPr id="81" name="Shape 81"/>
          <p:cNvSpPr/>
          <p:nvPr userDrawn="1"/>
        </p:nvSpPr>
        <p:spPr>
          <a:xfrm>
            <a:off x="5076779" y="1459268"/>
            <a:ext cx="2545334" cy="452041"/>
          </a:xfrm>
          <a:prstGeom prst="rect">
            <a:avLst/>
          </a:prstGeom>
          <a:ln w="12700">
            <a:miter lim="400000"/>
          </a:ln>
        </p:spPr>
        <p:txBody>
          <a:bodyPr lIns="19050" tIns="19050" rIns="19050" bIns="19050" anchor="b">
            <a:normAutofit/>
          </a:bodyPr>
          <a:lstStyle>
            <a:lvl1pPr>
              <a:spcBef>
                <a:spcPts val="5900"/>
              </a:spcBef>
              <a:defRPr sz="4200"/>
            </a:lvl1pPr>
          </a:lstStyle>
          <a:p>
            <a:r>
              <a:rPr sz="1575"/>
              <a:t>这里添加小标题</a:t>
            </a:r>
          </a:p>
        </p:txBody>
      </p:sp>
      <p:sp>
        <p:nvSpPr>
          <p:cNvPr id="82" name="Shape 82"/>
          <p:cNvSpPr/>
          <p:nvPr userDrawn="1"/>
        </p:nvSpPr>
        <p:spPr>
          <a:xfrm>
            <a:off x="5114879" y="2160794"/>
            <a:ext cx="3377729" cy="1617415"/>
          </a:xfrm>
          <a:prstGeom prst="rect">
            <a:avLst/>
          </a:prstGeom>
          <a:ln w="12700">
            <a:miter lim="400000"/>
          </a:ln>
        </p:spPr>
        <p:txBody>
          <a:bodyPr lIns="19050" tIns="19050" rIns="19050" bIns="19050" anchor="b">
            <a:normAutofit fontScale="82500" lnSpcReduction="20000"/>
          </a:bodyPr>
          <a:lstStyle/>
          <a:p>
            <a:pPr marL="366395" indent="-366395">
              <a:lnSpc>
                <a:spcPct val="120000"/>
              </a:lnSpc>
              <a:spcBef>
                <a:spcPts val="4500"/>
              </a:spcBef>
              <a:buSzPct val="75000"/>
              <a:buChar char="•"/>
              <a:defRPr sz="3000">
                <a:solidFill>
                  <a:srgbClr val="A6AAA9"/>
                </a:solidFill>
                <a:latin typeface="苹方 常规" panose="020B0300000000000000" charset="-122"/>
                <a:ea typeface="苹方 常规" panose="020B0300000000000000" charset="-122"/>
                <a:cs typeface="苹方 常规" panose="020B0300000000000000" charset="-122"/>
                <a:sym typeface="苹方 常规" panose="020B0300000000000000" charset="-122"/>
              </a:defRPr>
            </a:pPr>
            <a:r>
              <a:rPr sz="1125"/>
              <a:t>这里添加内容一</a:t>
            </a:r>
          </a:p>
          <a:p>
            <a:pPr marL="366395" indent="-366395">
              <a:lnSpc>
                <a:spcPct val="120000"/>
              </a:lnSpc>
              <a:spcBef>
                <a:spcPts val="4500"/>
              </a:spcBef>
              <a:buSzPct val="75000"/>
              <a:buChar char="•"/>
              <a:defRPr sz="3000">
                <a:solidFill>
                  <a:srgbClr val="A6AAA9"/>
                </a:solidFill>
                <a:latin typeface="苹方 常规" panose="020B0300000000000000" charset="-122"/>
                <a:ea typeface="苹方 常规" panose="020B0300000000000000" charset="-122"/>
                <a:cs typeface="苹方 常规" panose="020B0300000000000000" charset="-122"/>
                <a:sym typeface="苹方 常规" panose="020B0300000000000000" charset="-122"/>
              </a:defRPr>
            </a:pPr>
            <a:r>
              <a:rPr sz="1125"/>
              <a:t>这里添加内容二</a:t>
            </a:r>
          </a:p>
          <a:p>
            <a:pPr marL="366395" indent="-366395">
              <a:lnSpc>
                <a:spcPct val="120000"/>
              </a:lnSpc>
              <a:spcBef>
                <a:spcPts val="4500"/>
              </a:spcBef>
              <a:buSzPct val="75000"/>
              <a:buChar char="•"/>
              <a:defRPr sz="3000">
                <a:solidFill>
                  <a:srgbClr val="A6AAA9"/>
                </a:solidFill>
                <a:latin typeface="苹方 常规" panose="020B0300000000000000" charset="-122"/>
                <a:ea typeface="苹方 常规" panose="020B0300000000000000" charset="-122"/>
                <a:cs typeface="苹方 常规" panose="020B0300000000000000" charset="-122"/>
                <a:sym typeface="苹方 常规" panose="020B0300000000000000" charset="-122"/>
              </a:defRPr>
            </a:pPr>
            <a:r>
              <a:rPr sz="1125"/>
              <a:t>这里添加内容三</a:t>
            </a:r>
          </a:p>
        </p:txBody>
      </p:sp>
      <p:sp>
        <p:nvSpPr>
          <p:cNvPr id="83" name="Shape 83"/>
          <p:cNvSpPr/>
          <p:nvPr userDrawn="1"/>
        </p:nvSpPr>
        <p:spPr>
          <a:xfrm>
            <a:off x="8711095" y="6515735"/>
            <a:ext cx="165100" cy="176530"/>
          </a:xfrm>
          <a:prstGeom prst="rect">
            <a:avLst/>
          </a:prstGeom>
          <a:ln w="12700">
            <a:miter lim="400000"/>
          </a:ln>
        </p:spPr>
        <p:txBody>
          <a:bodyPr wrap="none" lIns="19050" tIns="19050" rIns="19050" bIns="19050" anchor="ctr">
            <a:spAutoFit/>
          </a:bodyPr>
          <a:lstStyle>
            <a:lvl1pPr algn="r">
              <a:lnSpc>
                <a:spcPct val="120000"/>
              </a:lnSpc>
              <a:spcBef>
                <a:spcPts val="4500"/>
              </a:spcBef>
              <a:defRPr sz="2000">
                <a:solidFill>
                  <a:srgbClr val="A6AAA9"/>
                </a:solidFill>
                <a:latin typeface="苹方 常规" panose="020B0300000000000000" charset="-122"/>
                <a:ea typeface="苹方 常规" panose="020B0300000000000000" charset="-122"/>
                <a:cs typeface="苹方 常规" panose="020B0300000000000000" charset="-122"/>
                <a:sym typeface="苹方 常规" panose="020B0300000000000000" charset="-122"/>
              </a:defRPr>
            </a:lvl1pPr>
          </a:lstStyle>
          <a:p>
            <a:endParaRPr sz="750" dirty="0"/>
          </a:p>
        </p:txBody>
      </p:sp>
      <p:sp>
        <p:nvSpPr>
          <p:cNvPr id="84" name="Shape 8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  <p:sp>
        <p:nvSpPr>
          <p:cNvPr id="10" name="Shape 57"/>
          <p:cNvSpPr/>
          <p:nvPr userDrawn="1"/>
        </p:nvSpPr>
        <p:spPr>
          <a:xfrm>
            <a:off x="1835" y="133808"/>
            <a:ext cx="148384" cy="6853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10802"/>
                </a:lnTo>
                <a:lnTo>
                  <a:pt x="0" y="0"/>
                </a:lnTo>
                <a:close/>
              </a:path>
            </a:pathLst>
          </a:custGeom>
          <a:solidFill>
            <a:srgbClr val="C82A06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单图与文字版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>
            <a:spLocks noGrp="1"/>
          </p:cNvSpPr>
          <p:nvPr>
            <p:ph type="body" sz="quarter" idx="14" hasCustomPrompt="1"/>
          </p:nvPr>
        </p:nvSpPr>
        <p:spPr>
          <a:xfrm>
            <a:off x="266700" y="2789756"/>
            <a:ext cx="3853495" cy="585987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ct val="0"/>
              </a:spcBef>
              <a:buSzTx/>
              <a:buNone/>
              <a:defRPr sz="2800">
                <a:solidFill>
                  <a:srgbClr val="FFFFFF"/>
                </a:solidFill>
              </a:defRPr>
            </a:lvl1pPr>
          </a:lstStyle>
          <a:p>
            <a:r>
              <a:t>这里添加标题内容</a:t>
            </a:r>
          </a:p>
        </p:txBody>
      </p:sp>
      <p:sp>
        <p:nvSpPr>
          <p:cNvPr id="113" name="Shape 113"/>
          <p:cNvSpPr>
            <a:spLocks noGrp="1"/>
          </p:cNvSpPr>
          <p:nvPr>
            <p:ph type="body" sz="quarter" idx="15" hasCustomPrompt="1"/>
          </p:nvPr>
        </p:nvSpPr>
        <p:spPr>
          <a:xfrm>
            <a:off x="285750" y="3324942"/>
            <a:ext cx="3853495" cy="390724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ct val="0"/>
              </a:spcBef>
              <a:buSzTx/>
              <a:buNone/>
              <a:defRPr sz="1800">
                <a:solidFill>
                  <a:srgbClr val="DCDEE0"/>
                </a:solidFill>
                <a:latin typeface="苹方 常规" panose="020B0300000000000000" charset="-122"/>
                <a:ea typeface="苹方 常规" panose="020B0300000000000000" charset="-122"/>
                <a:cs typeface="苹方 常规" panose="020B0300000000000000" charset="-122"/>
                <a:sym typeface="苹方 常规" panose="020B0300000000000000" charset="-122"/>
              </a:defRPr>
            </a:lvl1pPr>
          </a:lstStyle>
          <a:p>
            <a:r>
              <a:t>Subtitle Text</a:t>
            </a:r>
          </a:p>
        </p:txBody>
      </p:sp>
      <p:sp>
        <p:nvSpPr>
          <p:cNvPr id="114" name="Shape 114"/>
          <p:cNvSpPr/>
          <p:nvPr userDrawn="1"/>
        </p:nvSpPr>
        <p:spPr>
          <a:xfrm>
            <a:off x="1191" y="2776480"/>
            <a:ext cx="148384" cy="6853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10802"/>
                </a:lnTo>
                <a:lnTo>
                  <a:pt x="0" y="0"/>
                </a:lnTo>
                <a:close/>
              </a:path>
            </a:pathLst>
          </a:custGeom>
          <a:solidFill>
            <a:srgbClr val="92D8F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115" name="Shape 11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  <p:sp>
        <p:nvSpPr>
          <p:cNvPr id="9" name="Shape 57"/>
          <p:cNvSpPr/>
          <p:nvPr userDrawn="1"/>
        </p:nvSpPr>
        <p:spPr>
          <a:xfrm>
            <a:off x="0" y="2776480"/>
            <a:ext cx="148384" cy="6853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10802"/>
                </a:lnTo>
                <a:lnTo>
                  <a:pt x="0" y="0"/>
                </a:lnTo>
                <a:close/>
              </a:path>
            </a:pathLst>
          </a:custGeom>
          <a:solidFill>
            <a:srgbClr val="512AE1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pic>
        <p:nvPicPr>
          <p:cNvPr id="3" name="图片 2" descr="F:\我的工作\过程文件\2018\7月\0731ppt\改\图\图片1.jpg图片1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0" y="-13811"/>
            <a:ext cx="9144000" cy="6885623"/>
          </a:xfrm>
          <a:prstGeom prst="rect">
            <a:avLst/>
          </a:prstGeom>
        </p:spPr>
      </p:pic>
      <p:sp>
        <p:nvSpPr>
          <p:cNvPr id="13" name="Shape 3"/>
          <p:cNvSpPr/>
          <p:nvPr userDrawn="1"/>
        </p:nvSpPr>
        <p:spPr>
          <a:xfrm>
            <a:off x="281385" y="656473"/>
            <a:ext cx="8532797" cy="5814245"/>
          </a:xfrm>
          <a:prstGeom prst="rect">
            <a:avLst/>
          </a:prstGeom>
          <a:solidFill>
            <a:schemeClr val="bg2">
              <a:lumMod val="10000"/>
              <a:alpha val="30000"/>
            </a:schemeClr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单图与文字版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/>
          <p:nvPr userDrawn="1"/>
        </p:nvSpPr>
        <p:spPr>
          <a:xfrm>
            <a:off x="0" y="-11782"/>
            <a:ext cx="9144000" cy="6881565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11" name="Shape 3"/>
          <p:cNvSpPr/>
          <p:nvPr userDrawn="1"/>
        </p:nvSpPr>
        <p:spPr>
          <a:xfrm>
            <a:off x="305601" y="656473"/>
            <a:ext cx="8532797" cy="5814245"/>
          </a:xfrm>
          <a:prstGeom prst="rect">
            <a:avLst/>
          </a:prstGeom>
          <a:solidFill>
            <a:schemeClr val="bg2">
              <a:lumMod val="10000"/>
              <a:alpha val="28000"/>
            </a:schemeClr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123" name="Shape 123"/>
          <p:cNvSpPr>
            <a:spLocks noGrp="1"/>
          </p:cNvSpPr>
          <p:nvPr>
            <p:ph type="pic" sz="half" idx="13"/>
          </p:nvPr>
        </p:nvSpPr>
        <p:spPr>
          <a:xfrm>
            <a:off x="300258" y="1318203"/>
            <a:ext cx="4379036" cy="486164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24" name="Shape 124"/>
          <p:cNvSpPr>
            <a:spLocks noGrp="1"/>
          </p:cNvSpPr>
          <p:nvPr>
            <p:ph type="body" sz="quarter" idx="14" hasCustomPrompt="1"/>
          </p:nvPr>
        </p:nvSpPr>
        <p:spPr>
          <a:xfrm>
            <a:off x="228051" y="152061"/>
            <a:ext cx="4894167" cy="562124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ct val="0"/>
              </a:spcBef>
              <a:buSzTx/>
              <a:buNone/>
              <a:defRPr sz="2800">
                <a:solidFill>
                  <a:srgbClr val="FFFFFF"/>
                </a:solidFill>
              </a:defRPr>
            </a:lvl1pPr>
          </a:lstStyle>
          <a:p>
            <a:r>
              <a:rPr dirty="0"/>
              <a:t>这里添加标题</a:t>
            </a:r>
            <a:r>
              <a:rPr dirty="0" smtClean="0"/>
              <a:t>内容</a:t>
            </a:r>
            <a:endParaRPr dirty="0"/>
          </a:p>
        </p:txBody>
      </p:sp>
      <p:sp>
        <p:nvSpPr>
          <p:cNvPr id="125" name="Shape 125"/>
          <p:cNvSpPr>
            <a:spLocks noGrp="1"/>
          </p:cNvSpPr>
          <p:nvPr>
            <p:ph type="body" sz="quarter" idx="15" hasCustomPrompt="1"/>
          </p:nvPr>
        </p:nvSpPr>
        <p:spPr>
          <a:xfrm>
            <a:off x="228051" y="632109"/>
            <a:ext cx="4894167" cy="452042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ct val="0"/>
              </a:spcBef>
              <a:buSzTx/>
              <a:buNone/>
              <a:defRPr sz="1800">
                <a:solidFill>
                  <a:srgbClr val="DCDEE0"/>
                </a:solidFill>
                <a:latin typeface="苹方 常规" panose="020B0300000000000000" charset="-122"/>
                <a:ea typeface="苹方 常规" panose="020B0300000000000000" charset="-122"/>
                <a:cs typeface="苹方 常规" panose="020B0300000000000000" charset="-122"/>
                <a:sym typeface="苹方 常规" panose="020B0300000000000000" charset="-122"/>
              </a:defRPr>
            </a:lvl1pPr>
          </a:lstStyle>
          <a:p>
            <a:r>
              <a:t>Subtitle Text</a:t>
            </a:r>
          </a:p>
        </p:txBody>
      </p:sp>
      <p:sp>
        <p:nvSpPr>
          <p:cNvPr id="127" name="Shape 127"/>
          <p:cNvSpPr>
            <a:spLocks noGrp="1"/>
          </p:cNvSpPr>
          <p:nvPr>
            <p:ph type="body" sz="quarter" idx="16" hasCustomPrompt="1"/>
          </p:nvPr>
        </p:nvSpPr>
        <p:spPr>
          <a:xfrm>
            <a:off x="5122218" y="2052548"/>
            <a:ext cx="1042988" cy="42545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spcBef>
                <a:spcPct val="0"/>
              </a:spcBef>
              <a:buSzTx/>
              <a:buNone/>
              <a:defRPr>
                <a:solidFill>
                  <a:srgbClr val="FFFFFF"/>
                </a:solidFill>
              </a:defRPr>
            </a:lvl1pPr>
          </a:lstStyle>
          <a:p>
            <a:r>
              <a:t>添加小标题</a:t>
            </a:r>
          </a:p>
        </p:txBody>
      </p:sp>
      <p:sp>
        <p:nvSpPr>
          <p:cNvPr id="128" name="Shape 128"/>
          <p:cNvSpPr>
            <a:spLocks noGrp="1"/>
          </p:cNvSpPr>
          <p:nvPr>
            <p:ph type="body" sz="quarter" idx="17" hasCustomPrompt="1"/>
          </p:nvPr>
        </p:nvSpPr>
        <p:spPr>
          <a:xfrm>
            <a:off x="5122218" y="2859380"/>
            <a:ext cx="3251295" cy="2557781"/>
          </a:xfrm>
          <a:prstGeom prst="rect">
            <a:avLst/>
          </a:prstGeom>
        </p:spPr>
        <p:txBody>
          <a:bodyPr>
            <a:spAutoFit/>
          </a:bodyPr>
          <a:lstStyle/>
          <a:p>
            <a:pPr marL="366395" indent="-366395">
              <a:lnSpc>
                <a:spcPct val="120000"/>
              </a:lnSpc>
              <a:spcBef>
                <a:spcPts val="0"/>
              </a:spcBef>
              <a:defRPr sz="3000">
                <a:solidFill>
                  <a:srgbClr val="FFFFFF"/>
                </a:solidFill>
                <a:latin typeface="苹方 常规" panose="020B0300000000000000" charset="-122"/>
                <a:ea typeface="苹方 常规" panose="020B0300000000000000" charset="-122"/>
                <a:cs typeface="苹方 常规" panose="020B0300000000000000" charset="-122"/>
                <a:sym typeface="苹方 常规" panose="020B0300000000000000" charset="-122"/>
              </a:defRPr>
            </a:pPr>
            <a:r>
              <a:t>图片宽度不作限制，可根据需要调整；图片高度尽量以此为标准</a:t>
            </a:r>
          </a:p>
          <a:p>
            <a:pPr marL="366395" indent="-366395">
              <a:lnSpc>
                <a:spcPct val="120000"/>
              </a:lnSpc>
              <a:spcBef>
                <a:spcPts val="0"/>
              </a:spcBef>
              <a:defRPr sz="3000">
                <a:solidFill>
                  <a:srgbClr val="FFFFFF"/>
                </a:solidFill>
                <a:latin typeface="苹方 常规" panose="020B0300000000000000" charset="-122"/>
                <a:ea typeface="苹方 常规" panose="020B0300000000000000" charset="-122"/>
                <a:cs typeface="苹方 常规" panose="020B0300000000000000" charset="-122"/>
                <a:sym typeface="苹方 常规" panose="020B0300000000000000" charset="-122"/>
              </a:defRPr>
            </a:pPr>
            <a:endParaRPr/>
          </a:p>
          <a:p>
            <a:pPr marL="366395" indent="-366395">
              <a:lnSpc>
                <a:spcPct val="120000"/>
              </a:lnSpc>
              <a:spcBef>
                <a:spcPts val="0"/>
              </a:spcBef>
              <a:defRPr sz="3000">
                <a:solidFill>
                  <a:srgbClr val="FFFFFF"/>
                </a:solidFill>
                <a:latin typeface="苹方 常规" panose="020B0300000000000000" charset="-122"/>
                <a:ea typeface="苹方 常规" panose="020B0300000000000000" charset="-122"/>
                <a:cs typeface="苹方 常规" panose="020B0300000000000000" charset="-122"/>
                <a:sym typeface="苹方 常规" panose="020B0300000000000000" charset="-122"/>
              </a:defRPr>
            </a:pPr>
            <a:r>
              <a:t>图片宽度不作限制，可根据需要调整；图片高度尽量以此为标准</a:t>
            </a:r>
          </a:p>
          <a:p>
            <a:pPr marL="366395" indent="-366395">
              <a:lnSpc>
                <a:spcPct val="120000"/>
              </a:lnSpc>
              <a:spcBef>
                <a:spcPts val="0"/>
              </a:spcBef>
              <a:defRPr sz="3000">
                <a:solidFill>
                  <a:srgbClr val="FFFFFF"/>
                </a:solidFill>
                <a:latin typeface="苹方 常规" panose="020B0300000000000000" charset="-122"/>
                <a:ea typeface="苹方 常规" panose="020B0300000000000000" charset="-122"/>
                <a:cs typeface="苹方 常规" panose="020B0300000000000000" charset="-122"/>
                <a:sym typeface="苹方 常规" panose="020B0300000000000000" charset="-122"/>
              </a:defRPr>
            </a:pPr>
            <a:endParaRPr/>
          </a:p>
          <a:p>
            <a:pPr marL="366395" indent="-366395">
              <a:lnSpc>
                <a:spcPct val="120000"/>
              </a:lnSpc>
              <a:spcBef>
                <a:spcPts val="0"/>
              </a:spcBef>
              <a:defRPr sz="3000">
                <a:solidFill>
                  <a:srgbClr val="FFFFFF"/>
                </a:solidFill>
                <a:latin typeface="苹方 常规" panose="020B0300000000000000" charset="-122"/>
                <a:ea typeface="苹方 常规" panose="020B0300000000000000" charset="-122"/>
                <a:cs typeface="苹方 常规" panose="020B0300000000000000" charset="-122"/>
                <a:sym typeface="苹方 常规" panose="020B0300000000000000" charset="-122"/>
              </a:defRPr>
            </a:pPr>
            <a:r>
              <a:t>图片宽度不作限制，可根据需要调整；图片高度尽量以此为标准</a:t>
            </a:r>
          </a:p>
        </p:txBody>
      </p:sp>
      <p:sp>
        <p:nvSpPr>
          <p:cNvPr id="130" name="Shape 13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 dirty="0"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e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 userDrawn="1"/>
        </p:nvSpPr>
        <p:spPr>
          <a:xfrm>
            <a:off x="0" y="-1020"/>
            <a:ext cx="9144000" cy="6881565"/>
          </a:xfrm>
          <a:prstGeom prst="rect">
            <a:avLst/>
          </a:prstGeom>
          <a:blipFill rotWithShape="1">
            <a:blip r:embed="rId11"/>
            <a:stretch>
              <a:fillRect/>
            </a:stretch>
          </a:blipFill>
          <a:ln w="12700"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3" name="Shape 3"/>
          <p:cNvSpPr/>
          <p:nvPr userDrawn="1"/>
        </p:nvSpPr>
        <p:spPr>
          <a:xfrm>
            <a:off x="305601" y="656473"/>
            <a:ext cx="8532797" cy="5814245"/>
          </a:xfrm>
          <a:prstGeom prst="rect">
            <a:avLst/>
          </a:prstGeom>
          <a:solidFill>
            <a:schemeClr val="bg2">
              <a:lumMod val="10000"/>
              <a:alpha val="50000"/>
            </a:schemeClr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4" name="Shape 4"/>
          <p:cNvSpPr/>
          <p:nvPr userDrawn="1"/>
        </p:nvSpPr>
        <p:spPr>
          <a:xfrm>
            <a:off x="1191" y="122180"/>
            <a:ext cx="148384" cy="6853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10802"/>
                </a:lnTo>
                <a:lnTo>
                  <a:pt x="0" y="0"/>
                </a:lnTo>
                <a:close/>
              </a:path>
            </a:pathLst>
          </a:custGeom>
          <a:solidFill>
            <a:srgbClr val="92D8F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5" name="Shape 5"/>
          <p:cNvSpPr/>
          <p:nvPr userDrawn="1"/>
        </p:nvSpPr>
        <p:spPr>
          <a:xfrm>
            <a:off x="8711095" y="6515735"/>
            <a:ext cx="165100" cy="176530"/>
          </a:xfrm>
          <a:prstGeom prst="rect">
            <a:avLst/>
          </a:prstGeom>
          <a:ln w="12700">
            <a:miter lim="400000"/>
          </a:ln>
        </p:spPr>
        <p:txBody>
          <a:bodyPr wrap="none" lIns="19050" tIns="19050" rIns="19050" bIns="19050" anchor="ctr">
            <a:spAutoFit/>
          </a:bodyPr>
          <a:lstStyle>
            <a:lvl1pPr algn="r">
              <a:lnSpc>
                <a:spcPct val="120000"/>
              </a:lnSpc>
              <a:spcBef>
                <a:spcPts val="4500"/>
              </a:spcBef>
              <a:defRPr sz="2000">
                <a:solidFill>
                  <a:srgbClr val="FFFFFF"/>
                </a:solidFill>
                <a:latin typeface="苹方 常规" panose="020B0300000000000000" charset="-122"/>
                <a:ea typeface="苹方 常规" panose="020B0300000000000000" charset="-122"/>
                <a:cs typeface="苹方 常规" panose="020B0300000000000000" charset="-122"/>
                <a:sym typeface="苹方 常规" panose="020B0300000000000000" charset="-122"/>
              </a:defRPr>
            </a:lvl1pPr>
          </a:lstStyle>
          <a:p>
            <a:endParaRPr sz="750" dirty="0"/>
          </a:p>
        </p:txBody>
      </p:sp>
      <p:sp>
        <p:nvSpPr>
          <p:cNvPr id="6" name="Shape 6"/>
          <p:cNvSpPr>
            <a:spLocks noGrp="1"/>
          </p:cNvSpPr>
          <p:nvPr>
            <p:ph type="title"/>
          </p:nvPr>
        </p:nvSpPr>
        <p:spPr>
          <a:xfrm>
            <a:off x="633413" y="677997"/>
            <a:ext cx="7877175" cy="941253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/>
          <a:p>
            <a:r>
              <a:rPr dirty="0"/>
              <a:t>标题文本</a:t>
            </a:r>
          </a:p>
        </p:txBody>
      </p:sp>
      <p:sp>
        <p:nvSpPr>
          <p:cNvPr id="7" name="Shape 7"/>
          <p:cNvSpPr>
            <a:spLocks noGrp="1"/>
          </p:cNvSpPr>
          <p:nvPr>
            <p:ph type="body" idx="1"/>
          </p:nvPr>
        </p:nvSpPr>
        <p:spPr>
          <a:xfrm>
            <a:off x="633413" y="1619250"/>
            <a:ext cx="7877175" cy="460375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/>
          <a:p>
            <a:r>
              <a:rPr dirty="0"/>
              <a:t>正文级别 1</a:t>
            </a:r>
          </a:p>
          <a:p>
            <a:pPr lvl="1"/>
            <a:r>
              <a:rPr dirty="0"/>
              <a:t>正文级别 2</a:t>
            </a:r>
          </a:p>
          <a:p>
            <a:pPr lvl="2"/>
            <a:r>
              <a:rPr dirty="0"/>
              <a:t>正文级别 3</a:t>
            </a:r>
          </a:p>
          <a:p>
            <a:pPr lvl="3"/>
            <a:r>
              <a:rPr dirty="0"/>
              <a:t>正文级别 4</a:t>
            </a:r>
          </a:p>
          <a:p>
            <a:pPr lvl="4"/>
            <a:r>
              <a:rPr dirty="0"/>
              <a:t>正文级别 5</a:t>
            </a:r>
          </a:p>
        </p:txBody>
      </p:sp>
      <p:sp>
        <p:nvSpPr>
          <p:cNvPr id="8" name="Shape 8"/>
          <p:cNvSpPr>
            <a:spLocks noGrp="1"/>
          </p:cNvSpPr>
          <p:nvPr>
            <p:ph type="sldNum" sz="quarter" idx="2"/>
          </p:nvPr>
        </p:nvSpPr>
        <p:spPr>
          <a:xfrm>
            <a:off x="4550383" y="6540500"/>
            <a:ext cx="38472" cy="235962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ctr">
              <a:defRPr sz="1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pic>
        <p:nvPicPr>
          <p:cNvPr id="9" name="图片 8" descr="F:\我的工作\过程文件\2018\7月\0731ppt\改\图\logo.pnglogo"/>
          <p:cNvPicPr>
            <a:picLocks noChangeAspect="1"/>
          </p:cNvPicPr>
          <p:nvPr userDrawn="1"/>
        </p:nvPicPr>
        <p:blipFill>
          <a:blip r:embed="rId12">
            <a:alphaModFix amt="80000"/>
          </a:blip>
          <a:srcRect/>
          <a:stretch>
            <a:fillRect/>
          </a:stretch>
        </p:blipFill>
        <p:spPr>
          <a:xfrm>
            <a:off x="6316552" y="145238"/>
            <a:ext cx="2646521" cy="304483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5" r:id="rId6"/>
    <p:sldLayoutId id="2147483657" r:id="rId7"/>
    <p:sldLayoutId id="2147483658" r:id="rId8"/>
    <p:sldLayoutId id="2147483660" r:id="rId9"/>
  </p:sldLayoutIdLst>
  <p:transition spd="med"/>
  <p:txStyles>
    <p:titleStyle>
      <a:lvl1pPr marL="0" marR="0" indent="0" algn="ctr" defTabSz="412750" rtl="0" latinLnBrk="0">
        <a:lnSpc>
          <a:spcPct val="100000"/>
        </a:lnSpc>
        <a:spcBef>
          <a:spcPct val="0"/>
        </a:spcBef>
        <a:spcAft>
          <a:spcPts val="0"/>
        </a:spcAft>
        <a:buClrTx/>
        <a:buSzTx/>
        <a:buFontTx/>
        <a:buNone/>
        <a:defRPr sz="56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苹方 中等" panose="020B0400000000000000" charset="-122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苹方 中等" panose="020B0400000000000000" charset="-122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苹方 中等" panose="020B0400000000000000" charset="-122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苹方 中等" panose="020B0400000000000000" charset="-122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苹方 中等" panose="020B0400000000000000" charset="-122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苹方 中等" panose="020B0400000000000000" charset="-122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苹方 中等" panose="020B0400000000000000" charset="-122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苹方 中等" panose="020B0400000000000000" charset="-122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苹方 中等" panose="020B0400000000000000" charset="-122"/>
        </a:defRPr>
      </a:lvl9pPr>
    </p:titleStyle>
    <p:bodyStyle>
      <a:lvl1pPr marL="256540" marR="0" indent="-256540" algn="l" defTabSz="412750" latinLnBrk="0">
        <a:lnSpc>
          <a:spcPct val="100000"/>
        </a:lnSpc>
        <a:spcBef>
          <a:spcPct val="520000"/>
        </a:spcBef>
        <a:spcAft>
          <a:spcPts val="0"/>
        </a:spcAft>
        <a:buClrTx/>
        <a:buSzPct val="75000"/>
        <a:buFontTx/>
        <a:buChar char="•"/>
        <a:defRPr sz="21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苹方 中等" panose="020B0400000000000000" charset="-122"/>
        </a:defRPr>
      </a:lvl1pPr>
      <a:lvl2pPr marL="574040" marR="0" indent="-256540" algn="l" defTabSz="412750" latinLnBrk="0">
        <a:lnSpc>
          <a:spcPct val="100000"/>
        </a:lnSpc>
        <a:spcBef>
          <a:spcPct val="520000"/>
        </a:spcBef>
        <a:spcAft>
          <a:spcPts val="0"/>
        </a:spcAft>
        <a:buClrTx/>
        <a:buSzPct val="75000"/>
        <a:buFontTx/>
        <a:buChar char="•"/>
        <a:defRPr sz="21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苹方 中等" panose="020B0400000000000000" charset="-122"/>
        </a:defRPr>
      </a:lvl2pPr>
      <a:lvl3pPr marL="891540" marR="0" indent="-256540" algn="l" defTabSz="412750" latinLnBrk="0">
        <a:lnSpc>
          <a:spcPct val="100000"/>
        </a:lnSpc>
        <a:spcBef>
          <a:spcPct val="520000"/>
        </a:spcBef>
        <a:spcAft>
          <a:spcPts val="0"/>
        </a:spcAft>
        <a:buClrTx/>
        <a:buSzPct val="75000"/>
        <a:buFontTx/>
        <a:buChar char="•"/>
        <a:defRPr sz="21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苹方 中等" panose="020B0400000000000000" charset="-122"/>
        </a:defRPr>
      </a:lvl3pPr>
      <a:lvl4pPr marL="1209040" marR="0" indent="-256540" algn="l" defTabSz="412750" latinLnBrk="0">
        <a:lnSpc>
          <a:spcPct val="100000"/>
        </a:lnSpc>
        <a:spcBef>
          <a:spcPct val="520000"/>
        </a:spcBef>
        <a:spcAft>
          <a:spcPts val="0"/>
        </a:spcAft>
        <a:buClrTx/>
        <a:buSzPct val="75000"/>
        <a:buFontTx/>
        <a:buChar char="•"/>
        <a:defRPr sz="21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苹方 中等" panose="020B0400000000000000" charset="-122"/>
        </a:defRPr>
      </a:lvl4pPr>
      <a:lvl5pPr marL="1526540" marR="0" indent="-256540" algn="l" defTabSz="412750" latinLnBrk="0">
        <a:lnSpc>
          <a:spcPct val="100000"/>
        </a:lnSpc>
        <a:spcBef>
          <a:spcPct val="520000"/>
        </a:spcBef>
        <a:spcAft>
          <a:spcPts val="0"/>
        </a:spcAft>
        <a:buClrTx/>
        <a:buSzPct val="75000"/>
        <a:buFontTx/>
        <a:buChar char="•"/>
        <a:defRPr sz="21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苹方 中等" panose="020B0400000000000000" charset="-122"/>
        </a:defRPr>
      </a:lvl5pPr>
      <a:lvl6pPr marL="1844040" marR="0" indent="-256540" algn="l" defTabSz="412750" latinLnBrk="0">
        <a:lnSpc>
          <a:spcPct val="100000"/>
        </a:lnSpc>
        <a:spcBef>
          <a:spcPct val="520000"/>
        </a:spcBef>
        <a:spcAft>
          <a:spcPts val="0"/>
        </a:spcAft>
        <a:buClrTx/>
        <a:buSzPct val="75000"/>
        <a:buFontTx/>
        <a:buChar char="•"/>
        <a:defRPr sz="2100" b="0" i="0" u="none" strike="noStrike" cap="none" spc="0" baseline="0">
          <a:ln>
            <a:noFill/>
          </a:ln>
          <a:solidFill>
            <a:srgbClr val="53585F"/>
          </a:solidFill>
          <a:uFillTx/>
          <a:latin typeface="+mn-lt"/>
          <a:ea typeface="+mn-ea"/>
          <a:cs typeface="+mn-cs"/>
          <a:sym typeface="苹方 中等" panose="020B0400000000000000" charset="-122"/>
        </a:defRPr>
      </a:lvl6pPr>
      <a:lvl7pPr marL="2161540" marR="0" indent="-256540" algn="l" defTabSz="412750" latinLnBrk="0">
        <a:lnSpc>
          <a:spcPct val="100000"/>
        </a:lnSpc>
        <a:spcBef>
          <a:spcPct val="520000"/>
        </a:spcBef>
        <a:spcAft>
          <a:spcPts val="0"/>
        </a:spcAft>
        <a:buClrTx/>
        <a:buSzPct val="75000"/>
        <a:buFontTx/>
        <a:buChar char="•"/>
        <a:defRPr sz="2100" b="0" i="0" u="none" strike="noStrike" cap="none" spc="0" baseline="0">
          <a:ln>
            <a:noFill/>
          </a:ln>
          <a:solidFill>
            <a:srgbClr val="53585F"/>
          </a:solidFill>
          <a:uFillTx/>
          <a:latin typeface="+mn-lt"/>
          <a:ea typeface="+mn-ea"/>
          <a:cs typeface="+mn-cs"/>
          <a:sym typeface="苹方 中等" panose="020B0400000000000000" charset="-122"/>
        </a:defRPr>
      </a:lvl7pPr>
      <a:lvl8pPr marL="2479040" marR="0" indent="-256540" algn="l" defTabSz="412750" latinLnBrk="0">
        <a:lnSpc>
          <a:spcPct val="100000"/>
        </a:lnSpc>
        <a:spcBef>
          <a:spcPct val="520000"/>
        </a:spcBef>
        <a:spcAft>
          <a:spcPts val="0"/>
        </a:spcAft>
        <a:buClrTx/>
        <a:buSzPct val="75000"/>
        <a:buFontTx/>
        <a:buChar char="•"/>
        <a:defRPr sz="2100" b="0" i="0" u="none" strike="noStrike" cap="none" spc="0" baseline="0">
          <a:ln>
            <a:noFill/>
          </a:ln>
          <a:solidFill>
            <a:srgbClr val="53585F"/>
          </a:solidFill>
          <a:uFillTx/>
          <a:latin typeface="+mn-lt"/>
          <a:ea typeface="+mn-ea"/>
          <a:cs typeface="+mn-cs"/>
          <a:sym typeface="苹方 中等" panose="020B0400000000000000" charset="-122"/>
        </a:defRPr>
      </a:lvl8pPr>
      <a:lvl9pPr marL="2796540" marR="0" indent="-256540" algn="l" defTabSz="412750" latinLnBrk="0">
        <a:lnSpc>
          <a:spcPct val="100000"/>
        </a:lnSpc>
        <a:spcBef>
          <a:spcPct val="520000"/>
        </a:spcBef>
        <a:spcAft>
          <a:spcPts val="0"/>
        </a:spcAft>
        <a:buClrTx/>
        <a:buSzPct val="75000"/>
        <a:buFontTx/>
        <a:buChar char="•"/>
        <a:defRPr sz="2100" b="0" i="0" u="none" strike="noStrike" cap="none" spc="0" baseline="0">
          <a:ln>
            <a:noFill/>
          </a:ln>
          <a:solidFill>
            <a:srgbClr val="53585F"/>
          </a:solidFill>
          <a:uFillTx/>
          <a:latin typeface="+mn-lt"/>
          <a:ea typeface="+mn-ea"/>
          <a:cs typeface="+mn-cs"/>
          <a:sym typeface="苹方 中等" panose="020B0400000000000000" charset="-122"/>
        </a:defRPr>
      </a:lvl9pPr>
    </p:bodyStyle>
    <p:otherStyle>
      <a:lvl1pPr marL="0" marR="0" indent="0" algn="ctr" defTabSz="412750" rtl="0" latinLnBrk="0">
        <a:lnSpc>
          <a:spcPct val="100000"/>
        </a:lnSpc>
        <a:spcBef>
          <a:spcPct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114300" algn="ctr" defTabSz="412750" rtl="0" latinLnBrk="0">
        <a:lnSpc>
          <a:spcPct val="100000"/>
        </a:lnSpc>
        <a:spcBef>
          <a:spcPct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228600" algn="ctr" defTabSz="412750" rtl="0" latinLnBrk="0">
        <a:lnSpc>
          <a:spcPct val="100000"/>
        </a:lnSpc>
        <a:spcBef>
          <a:spcPct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342900" algn="ctr" defTabSz="412750" rtl="0" latinLnBrk="0">
        <a:lnSpc>
          <a:spcPct val="100000"/>
        </a:lnSpc>
        <a:spcBef>
          <a:spcPct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457200" algn="ctr" defTabSz="412750" rtl="0" latinLnBrk="0">
        <a:lnSpc>
          <a:spcPct val="100000"/>
        </a:lnSpc>
        <a:spcBef>
          <a:spcPct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571500" algn="ctr" defTabSz="412750" rtl="0" latinLnBrk="0">
        <a:lnSpc>
          <a:spcPct val="100000"/>
        </a:lnSpc>
        <a:spcBef>
          <a:spcPct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685800" algn="ctr" defTabSz="412750" rtl="0" latinLnBrk="0">
        <a:lnSpc>
          <a:spcPct val="100000"/>
        </a:lnSpc>
        <a:spcBef>
          <a:spcPct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800100" algn="ctr" defTabSz="412750" rtl="0" latinLnBrk="0">
        <a:lnSpc>
          <a:spcPct val="100000"/>
        </a:lnSpc>
        <a:spcBef>
          <a:spcPct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914400" algn="ctr" defTabSz="412750" rtl="0" latinLnBrk="0">
        <a:lnSpc>
          <a:spcPct val="100000"/>
        </a:lnSpc>
        <a:spcBef>
          <a:spcPct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7.png"/><Relationship Id="rId7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8.tiff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png"/><Relationship Id="rId18" Type="http://schemas.openxmlformats.org/officeDocument/2006/relationships/image" Target="../media/image21.png"/><Relationship Id="rId26" Type="http://schemas.openxmlformats.org/officeDocument/2006/relationships/image" Target="../media/image23.png"/><Relationship Id="rId3" Type="http://schemas.openxmlformats.org/officeDocument/2006/relationships/image" Target="../media/image32.png"/><Relationship Id="rId21" Type="http://schemas.openxmlformats.org/officeDocument/2006/relationships/image" Target="../media/image46.png"/><Relationship Id="rId7" Type="http://schemas.openxmlformats.org/officeDocument/2006/relationships/image" Target="../media/image35.png"/><Relationship Id="rId12" Type="http://schemas.openxmlformats.org/officeDocument/2006/relationships/image" Target="../media/image40.png"/><Relationship Id="rId17" Type="http://schemas.openxmlformats.org/officeDocument/2006/relationships/image" Target="../media/image44.png"/><Relationship Id="rId25" Type="http://schemas.openxmlformats.org/officeDocument/2006/relationships/image" Target="../media/image49.png"/><Relationship Id="rId2" Type="http://schemas.openxmlformats.org/officeDocument/2006/relationships/hyperlink" Target="http://www.iconfont.cn/plus/collections/detail?cid=2257" TargetMode="External"/><Relationship Id="rId16" Type="http://schemas.openxmlformats.org/officeDocument/2006/relationships/image" Target="../media/image43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24" Type="http://schemas.openxmlformats.org/officeDocument/2006/relationships/image" Target="../media/image24.png"/><Relationship Id="rId5" Type="http://schemas.openxmlformats.org/officeDocument/2006/relationships/image" Target="../media/image19.png"/><Relationship Id="rId15" Type="http://schemas.openxmlformats.org/officeDocument/2006/relationships/image" Target="../media/image42.png"/><Relationship Id="rId23" Type="http://schemas.openxmlformats.org/officeDocument/2006/relationships/image" Target="../media/image48.png"/><Relationship Id="rId10" Type="http://schemas.openxmlformats.org/officeDocument/2006/relationships/image" Target="../media/image38.png"/><Relationship Id="rId19" Type="http://schemas.openxmlformats.org/officeDocument/2006/relationships/image" Target="../media/image45.png"/><Relationship Id="rId4" Type="http://schemas.openxmlformats.org/officeDocument/2006/relationships/image" Target="../media/image33.png"/><Relationship Id="rId9" Type="http://schemas.openxmlformats.org/officeDocument/2006/relationships/image" Target="../media/image37.png"/><Relationship Id="rId14" Type="http://schemas.openxmlformats.org/officeDocument/2006/relationships/image" Target="../media/image20.png"/><Relationship Id="rId22" Type="http://schemas.openxmlformats.org/officeDocument/2006/relationships/image" Target="../media/image47.png"/><Relationship Id="rId27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11.png"/><Relationship Id="rId12" Type="http://schemas.openxmlformats.org/officeDocument/2006/relationships/image" Target="../media/image16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11" Type="http://schemas.openxmlformats.org/officeDocument/2006/relationships/image" Target="../media/image15.tiff"/><Relationship Id="rId5" Type="http://schemas.openxmlformats.org/officeDocument/2006/relationships/image" Target="../media/image9.jpeg"/><Relationship Id="rId10" Type="http://schemas.openxmlformats.org/officeDocument/2006/relationships/image" Target="../media/image14.png"/><Relationship Id="rId4" Type="http://schemas.openxmlformats.org/officeDocument/2006/relationships/image" Target="../media/image7.png"/><Relationship Id="rId9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asted-image.pdf"/>
          <p:cNvPicPr>
            <a:picLocks noChangeAspect="1"/>
          </p:cNvPicPr>
          <p:nvPr/>
        </p:nvPicPr>
        <p:blipFill>
          <a:blip r:embed="rId4">
            <a:alphaModFix amt="20000"/>
          </a:blip>
          <a:stretch>
            <a:fillRect/>
          </a:stretch>
        </p:blipFill>
        <p:spPr>
          <a:xfrm>
            <a:off x="3113975" y="43535"/>
            <a:ext cx="2916049" cy="3367171"/>
          </a:xfrm>
          <a:prstGeom prst="rect">
            <a:avLst/>
          </a:prstGeom>
          <a:ln w="25400">
            <a:miter lim="400000"/>
            <a:headEnd/>
            <a:tailEnd/>
          </a:ln>
        </p:spPr>
      </p:pic>
      <p:sp>
        <p:nvSpPr>
          <p:cNvPr id="2" name="文本框 1"/>
          <p:cNvSpPr txBox="1"/>
          <p:nvPr/>
        </p:nvSpPr>
        <p:spPr>
          <a:xfrm>
            <a:off x="850407" y="2677835"/>
            <a:ext cx="165100" cy="36068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19050" tIns="19050" rIns="19050" bIns="1905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2100" b="0" i="0" u="none" strike="noStrike" cap="none" spc="0" normalizeH="0" baseline="0" dirty="0">
              <a:ln>
                <a:noFill/>
              </a:ln>
              <a:solidFill>
                <a:srgbClr val="53585F"/>
              </a:solidFill>
              <a:effectLst/>
              <a:uFillTx/>
              <a:latin typeface="+mn-lt"/>
              <a:ea typeface="+mn-ea"/>
              <a:cs typeface="+mn-cs"/>
              <a:sym typeface="苹方 中等" panose="020B0400000000000000" charset="-122"/>
            </a:endParaRPr>
          </a:p>
        </p:txBody>
      </p:sp>
      <p:sp>
        <p:nvSpPr>
          <p:cNvPr id="7" name="Shape 164"/>
          <p:cNvSpPr txBox="1"/>
          <p:nvPr/>
        </p:nvSpPr>
        <p:spPr>
          <a:xfrm>
            <a:off x="850285" y="2390406"/>
            <a:ext cx="7679174" cy="891131"/>
          </a:xfrm>
          <a:prstGeom prst="rect">
            <a:avLst/>
          </a:prstGeom>
        </p:spPr>
        <p:txBody>
          <a:bodyPr/>
          <a:lstStyle>
            <a:lvl1pPr marL="0" marR="0" indent="0" algn="ctr" defTabSz="784225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064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苹方 中等" panose="020B0400000000000000" charset="-122"/>
              </a:defRPr>
            </a:lvl1pPr>
            <a:lvl2pPr marL="0" marR="0" indent="2286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12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苹方 中等" panose="020B0400000000000000" charset="-122"/>
              </a:defRPr>
            </a:lvl2pPr>
            <a:lvl3pPr marL="0" marR="0" indent="4572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12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苹方 中等" panose="020B0400000000000000" charset="-122"/>
              </a:defRPr>
            </a:lvl3pPr>
            <a:lvl4pPr marL="0" marR="0" indent="6858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12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苹方 中等" panose="020B0400000000000000" charset="-122"/>
              </a:defRPr>
            </a:lvl4pPr>
            <a:lvl5pPr marL="0" marR="0" indent="9144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12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苹方 中等" panose="020B0400000000000000" charset="-122"/>
              </a:defRPr>
            </a:lvl5pPr>
            <a:lvl6pPr marL="0" marR="0" indent="11430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12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苹方 中等" panose="020B0400000000000000" charset="-122"/>
              </a:defRPr>
            </a:lvl6pPr>
            <a:lvl7pPr marL="0" marR="0" indent="13716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12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苹方 中等" panose="020B0400000000000000" charset="-122"/>
              </a:defRPr>
            </a:lvl7pPr>
            <a:lvl8pPr marL="0" marR="0" indent="16002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12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苹方 中等" panose="020B0400000000000000" charset="-122"/>
              </a:defRPr>
            </a:lvl8pPr>
            <a:lvl9pPr marL="0" marR="0" indent="18288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12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苹方 中等" panose="020B0400000000000000" charset="-122"/>
              </a:defRPr>
            </a:lvl9pPr>
          </a:lstStyle>
          <a:p>
            <a:r>
              <a:rPr lang="en-US" altLang="zh-CN" sz="4600" b="1" dirty="0" smtClean="0">
                <a:solidFill>
                  <a:srgbClr val="E60000"/>
                </a:solidFill>
                <a:latin typeface="方正兰亭大黑_GBK" panose="02000000000000000000" charset="-122"/>
                <a:ea typeface="方正兰亭大黑_GBK" panose="02000000000000000000" charset="-122"/>
                <a:cs typeface="方正兰亭大黑_GBK" panose="02000000000000000000" charset="-122"/>
              </a:rPr>
              <a:t>Apache Kylin on HBase</a:t>
            </a:r>
            <a:endParaRPr lang="en-US" altLang="zh-CN" sz="4600" b="1" dirty="0" smtClean="0">
              <a:latin typeface="方正兰亭大黑_GBK" panose="02000000000000000000" charset="-122"/>
              <a:ea typeface="方正兰亭大黑_GBK" panose="02000000000000000000" charset="-122"/>
              <a:cs typeface="方正兰亭大黑_GBK" panose="02000000000000000000" charset="-122"/>
            </a:endParaRPr>
          </a:p>
        </p:txBody>
      </p:sp>
      <p:pic>
        <p:nvPicPr>
          <p:cNvPr id="3" name="图片 2" descr="F:\我的工作\过程文件\2018\7月\0731ppt\改\图\logo.pnglogo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3266202" y="1727121"/>
            <a:ext cx="2847340" cy="245745"/>
          </a:xfrm>
          <a:prstGeom prst="rect">
            <a:avLst/>
          </a:prstGeom>
          <a:noFill/>
        </p:spPr>
      </p:pic>
      <p:sp>
        <p:nvSpPr>
          <p:cNvPr id="4" name="Shape 164"/>
          <p:cNvSpPr txBox="1"/>
          <p:nvPr/>
        </p:nvSpPr>
        <p:spPr>
          <a:xfrm>
            <a:off x="932957" y="4189504"/>
            <a:ext cx="7679174" cy="752475"/>
          </a:xfrm>
          <a:prstGeom prst="rect">
            <a:avLst/>
          </a:prstGeom>
        </p:spPr>
        <p:txBody>
          <a:bodyPr/>
          <a:lstStyle>
            <a:lvl1pPr marL="0" marR="0" indent="0" algn="ctr" defTabSz="784225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064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苹方 中等" panose="020B0400000000000000" charset="-122"/>
              </a:defRPr>
            </a:lvl1pPr>
            <a:lvl2pPr marL="0" marR="0" indent="2286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12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苹方 中等" panose="020B0400000000000000" charset="-122"/>
              </a:defRPr>
            </a:lvl2pPr>
            <a:lvl3pPr marL="0" marR="0" indent="4572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12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苹方 中等" panose="020B0400000000000000" charset="-122"/>
              </a:defRPr>
            </a:lvl3pPr>
            <a:lvl4pPr marL="0" marR="0" indent="6858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12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苹方 中等" panose="020B0400000000000000" charset="-122"/>
              </a:defRPr>
            </a:lvl4pPr>
            <a:lvl5pPr marL="0" marR="0" indent="9144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12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苹方 中等" panose="020B0400000000000000" charset="-122"/>
              </a:defRPr>
            </a:lvl5pPr>
            <a:lvl6pPr marL="0" marR="0" indent="11430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12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苹方 中等" panose="020B0400000000000000" charset="-122"/>
              </a:defRPr>
            </a:lvl6pPr>
            <a:lvl7pPr marL="0" marR="0" indent="13716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12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苹方 中等" panose="020B0400000000000000" charset="-122"/>
              </a:defRPr>
            </a:lvl7pPr>
            <a:lvl8pPr marL="0" marR="0" indent="16002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12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苹方 中等" panose="020B0400000000000000" charset="-122"/>
              </a:defRPr>
            </a:lvl8pPr>
            <a:lvl9pPr marL="0" marR="0" indent="18288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12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苹方 中等" panose="020B0400000000000000" charset="-122"/>
              </a:defRPr>
            </a:lvl9pPr>
          </a:lstStyle>
          <a:p>
            <a:r>
              <a:rPr lang="en-US" sz="1600" dirty="0" smtClean="0"/>
              <a:t>Shaofeng Shi | </a:t>
            </a:r>
            <a:r>
              <a:rPr lang="zh-CN" altLang="en-US" sz="1600" dirty="0" smtClean="0"/>
              <a:t>史少锋</a:t>
            </a:r>
            <a:endParaRPr lang="en-US" sz="1600" dirty="0" smtClean="0"/>
          </a:p>
          <a:p>
            <a:r>
              <a:rPr lang="en-US" sz="1600" dirty="0" smtClean="0"/>
              <a:t>Apache Kylin Committer &amp; PMC</a:t>
            </a:r>
            <a:endParaRPr sz="1600" dirty="0" smtClean="0"/>
          </a:p>
        </p:txBody>
      </p:sp>
      <p:sp>
        <p:nvSpPr>
          <p:cNvPr id="5" name="Shape 164"/>
          <p:cNvSpPr txBox="1"/>
          <p:nvPr/>
        </p:nvSpPr>
        <p:spPr>
          <a:xfrm>
            <a:off x="559876" y="4572274"/>
            <a:ext cx="7679174" cy="752475"/>
          </a:xfrm>
          <a:prstGeom prst="rect">
            <a:avLst/>
          </a:prstGeom>
        </p:spPr>
        <p:txBody>
          <a:bodyPr/>
          <a:lstStyle>
            <a:lvl1pPr marL="0" marR="0" indent="0" algn="ctr" defTabSz="784225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064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苹方 中等" panose="020B0400000000000000" charset="-122"/>
              </a:defRPr>
            </a:lvl1pPr>
            <a:lvl2pPr marL="0" marR="0" indent="2286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12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苹方 中等" panose="020B0400000000000000" charset="-122"/>
              </a:defRPr>
            </a:lvl2pPr>
            <a:lvl3pPr marL="0" marR="0" indent="4572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12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苹方 中等" panose="020B0400000000000000" charset="-122"/>
              </a:defRPr>
            </a:lvl3pPr>
            <a:lvl4pPr marL="0" marR="0" indent="6858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12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苹方 中等" panose="020B0400000000000000" charset="-122"/>
              </a:defRPr>
            </a:lvl4pPr>
            <a:lvl5pPr marL="0" marR="0" indent="9144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12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苹方 中等" panose="020B0400000000000000" charset="-122"/>
              </a:defRPr>
            </a:lvl5pPr>
            <a:lvl6pPr marL="0" marR="0" indent="11430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12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苹方 中等" panose="020B0400000000000000" charset="-122"/>
              </a:defRPr>
            </a:lvl6pPr>
            <a:lvl7pPr marL="0" marR="0" indent="13716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12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苹方 中等" panose="020B0400000000000000" charset="-122"/>
              </a:defRPr>
            </a:lvl7pPr>
            <a:lvl8pPr marL="0" marR="0" indent="16002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12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苹方 中等" panose="020B0400000000000000" charset="-122"/>
              </a:defRPr>
            </a:lvl8pPr>
            <a:lvl9pPr marL="0" marR="0" indent="18288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12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苹方 中等" panose="020B0400000000000000" charset="-122"/>
              </a:defRPr>
            </a:lvl9pPr>
          </a:lstStyle>
          <a:p>
            <a:endParaRPr sz="1600" dirty="0" smtClean="0"/>
          </a:p>
          <a:p>
            <a:r>
              <a:rPr sz="1600" dirty="0" smtClean="0"/>
              <a:t>August 17,2018</a:t>
            </a:r>
          </a:p>
        </p:txBody>
      </p:sp>
      <p:sp>
        <p:nvSpPr>
          <p:cNvPr id="9" name="Shape 164"/>
          <p:cNvSpPr txBox="1"/>
          <p:nvPr/>
        </p:nvSpPr>
        <p:spPr>
          <a:xfrm>
            <a:off x="850407" y="3123856"/>
            <a:ext cx="7679174" cy="777764"/>
          </a:xfrm>
          <a:prstGeom prst="rect">
            <a:avLst/>
          </a:prstGeom>
          <a:noFill/>
        </p:spPr>
        <p:txBody>
          <a:bodyPr/>
          <a:lstStyle>
            <a:lvl1pPr marL="0" marR="0" indent="0" algn="ctr" defTabSz="784225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064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苹方 中等" panose="020B0400000000000000" charset="-122"/>
              </a:defRPr>
            </a:lvl1pPr>
            <a:lvl2pPr marL="0" marR="0" indent="2286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12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苹方 中等" panose="020B0400000000000000" charset="-122"/>
              </a:defRPr>
            </a:lvl2pPr>
            <a:lvl3pPr marL="0" marR="0" indent="4572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12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苹方 中等" panose="020B0400000000000000" charset="-122"/>
              </a:defRPr>
            </a:lvl3pPr>
            <a:lvl4pPr marL="0" marR="0" indent="6858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12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苹方 中等" panose="020B0400000000000000" charset="-122"/>
              </a:defRPr>
            </a:lvl4pPr>
            <a:lvl5pPr marL="0" marR="0" indent="9144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12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苹方 中等" panose="020B0400000000000000" charset="-122"/>
              </a:defRPr>
            </a:lvl5pPr>
            <a:lvl6pPr marL="0" marR="0" indent="11430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12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苹方 中等" panose="020B0400000000000000" charset="-122"/>
              </a:defRPr>
            </a:lvl6pPr>
            <a:lvl7pPr marL="0" marR="0" indent="13716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12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苹方 中等" panose="020B0400000000000000" charset="-122"/>
              </a:defRPr>
            </a:lvl7pPr>
            <a:lvl8pPr marL="0" marR="0" indent="16002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12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苹方 中等" panose="020B0400000000000000" charset="-122"/>
              </a:defRPr>
            </a:lvl8pPr>
            <a:lvl9pPr marL="0" marR="0" indent="18288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12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苹方 中等" panose="020B0400000000000000" charset="-122"/>
              </a:defRPr>
            </a:lvl9pPr>
          </a:lstStyle>
          <a:p>
            <a:r>
              <a:rPr lang="en-US" altLang="zh-CN" sz="2800" b="1" dirty="0" smtClean="0">
                <a:solidFill>
                  <a:srgbClr val="F9FBFA"/>
                </a:solidFill>
                <a:latin typeface="方正兰亭大黑_GBK" panose="02000000000000000000" charset="-122"/>
                <a:ea typeface="方正兰亭大黑_GBK" panose="02000000000000000000" charset="-122"/>
                <a:cs typeface="方正兰亭大黑_GBK" panose="02000000000000000000" charset="-122"/>
              </a:rPr>
              <a:t>Extreme OLAP Engine for Big Data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>
            <a:normAutofit fontScale="70000" lnSpcReduction="20000"/>
          </a:bodyPr>
          <a:lstStyle/>
          <a:p>
            <a:r>
              <a:rPr lang="en-US" dirty="0" smtClean="0">
                <a:solidFill>
                  <a:srgbClr val="DC1313"/>
                </a:solidFill>
              </a:rPr>
              <a:t>Criteria of the Storage engine for Kylin</a:t>
            </a:r>
            <a:endParaRPr dirty="0">
              <a:solidFill>
                <a:srgbClr val="DC1313"/>
              </a:solidFill>
            </a:endParaRPr>
          </a:p>
        </p:txBody>
      </p:sp>
      <p:sp>
        <p:nvSpPr>
          <p:cNvPr id="233" name="Shape 233"/>
          <p:cNvSpPr/>
          <p:nvPr/>
        </p:nvSpPr>
        <p:spPr>
          <a:xfrm>
            <a:off x="839813" y="1654502"/>
            <a:ext cx="95906" cy="238125"/>
          </a:xfrm>
          <a:prstGeom prst="rect">
            <a:avLst/>
          </a:prstGeom>
          <a:solidFill>
            <a:srgbClr val="C82506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234" name="Shape 234"/>
          <p:cNvSpPr/>
          <p:nvPr/>
        </p:nvSpPr>
        <p:spPr>
          <a:xfrm>
            <a:off x="1007020" y="1627976"/>
            <a:ext cx="1453924" cy="280846"/>
          </a:xfrm>
          <a:prstGeom prst="rect">
            <a:avLst/>
          </a:prstGeom>
          <a:ln w="12700">
            <a:miter lim="400000"/>
          </a:ln>
        </p:spPr>
        <p:txBody>
          <a:bodyPr wrap="none" lIns="19050" tIns="19050" rIns="19050" bIns="19050" anchor="ctr">
            <a:spAutoFit/>
          </a:bodyPr>
          <a:lstStyle>
            <a:lvl1pPr>
              <a:spcBef>
                <a:spcPts val="5900"/>
              </a:spcBef>
              <a:defRPr sz="4200"/>
            </a:lvl1pPr>
          </a:lstStyle>
          <a:p>
            <a:pPr algn="l"/>
            <a:r>
              <a:rPr lang="en-US" sz="1575" dirty="0" smtClean="0">
                <a:solidFill>
                  <a:srgbClr val="53585F"/>
                </a:solidFill>
                <a:sym typeface="+mn-ea"/>
              </a:rPr>
              <a:t>Hadoop Native</a:t>
            </a:r>
            <a:endParaRPr sz="1575" dirty="0">
              <a:solidFill>
                <a:srgbClr val="53585F"/>
              </a:solidFill>
              <a:sym typeface="+mn-ea"/>
            </a:endParaRPr>
          </a:p>
        </p:txBody>
      </p:sp>
      <p:sp>
        <p:nvSpPr>
          <p:cNvPr id="236" name="Shape 236"/>
          <p:cNvSpPr/>
          <p:nvPr/>
        </p:nvSpPr>
        <p:spPr>
          <a:xfrm>
            <a:off x="5310684" y="3290111"/>
            <a:ext cx="95906" cy="238125"/>
          </a:xfrm>
          <a:prstGeom prst="rect">
            <a:avLst/>
          </a:prstGeom>
          <a:solidFill>
            <a:srgbClr val="C82506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237" name="Shape 237"/>
          <p:cNvSpPr/>
          <p:nvPr/>
        </p:nvSpPr>
        <p:spPr>
          <a:xfrm>
            <a:off x="5477891" y="3263585"/>
            <a:ext cx="1445909" cy="280846"/>
          </a:xfrm>
          <a:prstGeom prst="rect">
            <a:avLst/>
          </a:prstGeom>
          <a:ln w="12700">
            <a:miter lim="400000"/>
          </a:ln>
        </p:spPr>
        <p:txBody>
          <a:bodyPr wrap="none" lIns="19050" tIns="19050" rIns="19050" bIns="19050" anchor="ctr">
            <a:spAutoFit/>
          </a:bodyPr>
          <a:lstStyle>
            <a:lvl1pPr>
              <a:spcBef>
                <a:spcPts val="5900"/>
              </a:spcBef>
              <a:defRPr sz="4200"/>
            </a:lvl1pPr>
          </a:lstStyle>
          <a:p>
            <a:pPr algn="l"/>
            <a:r>
              <a:rPr lang="en-US" sz="1575" dirty="0" smtClean="0">
                <a:sym typeface="+mn-ea"/>
              </a:rPr>
              <a:t>Wide Adoption</a:t>
            </a:r>
            <a:endParaRPr sz="1575" dirty="0"/>
          </a:p>
        </p:txBody>
      </p:sp>
      <p:grpSp>
        <p:nvGrpSpPr>
          <p:cNvPr id="5" name="组合 4"/>
          <p:cNvGrpSpPr/>
          <p:nvPr/>
        </p:nvGrpSpPr>
        <p:grpSpPr>
          <a:xfrm>
            <a:off x="5969000" y="147955"/>
            <a:ext cx="2927350" cy="252095"/>
            <a:chOff x="8988" y="198"/>
            <a:chExt cx="5022" cy="432"/>
          </a:xfrm>
        </p:grpSpPr>
        <p:pic>
          <p:nvPicPr>
            <p:cNvPr id="3" name="图片 2" descr="logo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988" y="198"/>
              <a:ext cx="5023" cy="433"/>
            </a:xfrm>
            <a:prstGeom prst="rect">
              <a:avLst/>
            </a:prstGeom>
          </p:spPr>
        </p:pic>
        <p:pic>
          <p:nvPicPr>
            <p:cNvPr id="4" name="图片 3" descr="logo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988" y="198"/>
              <a:ext cx="5023" cy="433"/>
            </a:xfrm>
            <a:prstGeom prst="rect">
              <a:avLst/>
            </a:prstGeom>
          </p:spPr>
        </p:pic>
      </p:grpSp>
      <p:sp>
        <p:nvSpPr>
          <p:cNvPr id="28" name="Shape 236"/>
          <p:cNvSpPr/>
          <p:nvPr/>
        </p:nvSpPr>
        <p:spPr>
          <a:xfrm>
            <a:off x="5310684" y="1638307"/>
            <a:ext cx="95906" cy="238125"/>
          </a:xfrm>
          <a:prstGeom prst="rect">
            <a:avLst/>
          </a:prstGeom>
          <a:solidFill>
            <a:srgbClr val="C82506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29" name="Shape 237"/>
          <p:cNvSpPr/>
          <p:nvPr/>
        </p:nvSpPr>
        <p:spPr>
          <a:xfrm>
            <a:off x="5477891" y="1611781"/>
            <a:ext cx="1253548" cy="280846"/>
          </a:xfrm>
          <a:prstGeom prst="rect">
            <a:avLst/>
          </a:prstGeom>
          <a:ln w="12700">
            <a:miter lim="400000"/>
          </a:ln>
        </p:spPr>
        <p:txBody>
          <a:bodyPr wrap="none" lIns="19050" tIns="19050" rIns="19050" bIns="19050" anchor="ctr">
            <a:spAutoFit/>
          </a:bodyPr>
          <a:lstStyle>
            <a:lvl1pPr>
              <a:spcBef>
                <a:spcPts val="5900"/>
              </a:spcBef>
              <a:defRPr sz="4200"/>
            </a:lvl1pPr>
          </a:lstStyle>
          <a:p>
            <a:pPr algn="l"/>
            <a:r>
              <a:rPr lang="en-US" sz="1575" dirty="0" smtClean="0">
                <a:sym typeface="+mn-ea"/>
              </a:rPr>
              <a:t>Low Latency</a:t>
            </a:r>
            <a:endParaRPr sz="1575" dirty="0"/>
          </a:p>
        </p:txBody>
      </p:sp>
      <p:sp>
        <p:nvSpPr>
          <p:cNvPr id="30" name="Shape 236"/>
          <p:cNvSpPr/>
          <p:nvPr/>
        </p:nvSpPr>
        <p:spPr>
          <a:xfrm>
            <a:off x="839813" y="4766216"/>
            <a:ext cx="95906" cy="238125"/>
          </a:xfrm>
          <a:prstGeom prst="rect">
            <a:avLst/>
          </a:prstGeom>
          <a:solidFill>
            <a:srgbClr val="C82506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31" name="Shape 237"/>
          <p:cNvSpPr/>
          <p:nvPr/>
        </p:nvSpPr>
        <p:spPr>
          <a:xfrm>
            <a:off x="1007020" y="4739690"/>
            <a:ext cx="1543692" cy="280846"/>
          </a:xfrm>
          <a:prstGeom prst="rect">
            <a:avLst/>
          </a:prstGeom>
          <a:ln w="12700">
            <a:miter lim="400000"/>
          </a:ln>
        </p:spPr>
        <p:txBody>
          <a:bodyPr wrap="none" lIns="19050" tIns="19050" rIns="19050" bIns="19050" anchor="ctr">
            <a:spAutoFit/>
          </a:bodyPr>
          <a:lstStyle>
            <a:lvl1pPr>
              <a:spcBef>
                <a:spcPts val="5900"/>
              </a:spcBef>
              <a:defRPr sz="4200"/>
            </a:lvl1pPr>
          </a:lstStyle>
          <a:p>
            <a:pPr algn="l"/>
            <a:r>
              <a:rPr lang="en-US" sz="1575" dirty="0" smtClean="0"/>
              <a:t>Easy to use API</a:t>
            </a:r>
            <a:endParaRPr sz="1575" dirty="0"/>
          </a:p>
        </p:txBody>
      </p:sp>
      <p:sp>
        <p:nvSpPr>
          <p:cNvPr id="34" name="Shape 236"/>
          <p:cNvSpPr/>
          <p:nvPr/>
        </p:nvSpPr>
        <p:spPr>
          <a:xfrm>
            <a:off x="839813" y="3290111"/>
            <a:ext cx="95906" cy="238125"/>
          </a:xfrm>
          <a:prstGeom prst="rect">
            <a:avLst/>
          </a:prstGeom>
          <a:solidFill>
            <a:srgbClr val="C82506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35" name="Shape 237"/>
          <p:cNvSpPr/>
          <p:nvPr/>
        </p:nvSpPr>
        <p:spPr>
          <a:xfrm>
            <a:off x="1007020" y="3263585"/>
            <a:ext cx="1384995" cy="280846"/>
          </a:xfrm>
          <a:prstGeom prst="rect">
            <a:avLst/>
          </a:prstGeom>
          <a:ln w="12700">
            <a:miter lim="400000"/>
          </a:ln>
        </p:spPr>
        <p:txBody>
          <a:bodyPr wrap="none" lIns="19050" tIns="19050" rIns="19050" bIns="19050" anchor="ctr">
            <a:spAutoFit/>
          </a:bodyPr>
          <a:lstStyle>
            <a:lvl1pPr>
              <a:spcBef>
                <a:spcPts val="5900"/>
              </a:spcBef>
              <a:defRPr sz="4200"/>
            </a:lvl1pPr>
          </a:lstStyle>
          <a:p>
            <a:pPr algn="l"/>
            <a:r>
              <a:rPr lang="en-US" sz="1575" dirty="0" smtClean="0">
                <a:sym typeface="+mn-ea"/>
              </a:rPr>
              <a:t>High Capacity</a:t>
            </a:r>
            <a:endParaRPr sz="1575" dirty="0"/>
          </a:p>
        </p:txBody>
      </p:sp>
      <p:sp>
        <p:nvSpPr>
          <p:cNvPr id="21" name="Shape 236"/>
          <p:cNvSpPr/>
          <p:nvPr/>
        </p:nvSpPr>
        <p:spPr>
          <a:xfrm>
            <a:off x="5310684" y="4792742"/>
            <a:ext cx="95906" cy="238125"/>
          </a:xfrm>
          <a:prstGeom prst="rect">
            <a:avLst/>
          </a:prstGeom>
          <a:solidFill>
            <a:srgbClr val="C82506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22" name="Shape 237"/>
          <p:cNvSpPr/>
          <p:nvPr/>
        </p:nvSpPr>
        <p:spPr>
          <a:xfrm>
            <a:off x="5477891" y="4766216"/>
            <a:ext cx="2293898" cy="280846"/>
          </a:xfrm>
          <a:prstGeom prst="rect">
            <a:avLst/>
          </a:prstGeom>
          <a:ln w="12700">
            <a:miter lim="400000"/>
          </a:ln>
        </p:spPr>
        <p:txBody>
          <a:bodyPr wrap="none" lIns="19050" tIns="19050" rIns="19050" bIns="19050" anchor="ctr">
            <a:spAutoFit/>
          </a:bodyPr>
          <a:lstStyle>
            <a:lvl1pPr>
              <a:spcBef>
                <a:spcPts val="5900"/>
              </a:spcBef>
              <a:defRPr sz="4200"/>
            </a:lvl1pPr>
          </a:lstStyle>
          <a:p>
            <a:pPr algn="l"/>
            <a:r>
              <a:rPr lang="en-US" sz="1575" dirty="0" smtClean="0">
                <a:sym typeface="+mn-ea"/>
              </a:rPr>
              <a:t>Active User Community</a:t>
            </a:r>
            <a:endParaRPr sz="1575" dirty="0"/>
          </a:p>
        </p:txBody>
      </p:sp>
      <p:pic>
        <p:nvPicPr>
          <p:cNvPr id="27" name="jiankon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6690" y="3686782"/>
            <a:ext cx="512140" cy="512317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7" name="SQLshenh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3683" y="2075860"/>
            <a:ext cx="512140" cy="512317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8" name="weixiao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6690" y="5162887"/>
            <a:ext cx="512140" cy="512317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9" name="xitongguanli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6690" y="2075861"/>
            <a:ext cx="512140" cy="512317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40" name="wangluo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63683" y="3702747"/>
            <a:ext cx="510252" cy="51042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41" name="shuju01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63683" y="5164776"/>
            <a:ext cx="510252" cy="510428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88641073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DC1313"/>
                </a:solidFill>
              </a:rPr>
              <a:t>Only HBase Can</a:t>
            </a:r>
            <a:endParaRPr dirty="0">
              <a:solidFill>
                <a:srgbClr val="DC1313"/>
              </a:solidFill>
            </a:endParaRPr>
          </a:p>
        </p:txBody>
      </p:sp>
      <p:sp>
        <p:nvSpPr>
          <p:cNvPr id="233" name="Shape 233"/>
          <p:cNvSpPr/>
          <p:nvPr/>
        </p:nvSpPr>
        <p:spPr>
          <a:xfrm>
            <a:off x="839813" y="1654502"/>
            <a:ext cx="95906" cy="238125"/>
          </a:xfrm>
          <a:prstGeom prst="rect">
            <a:avLst/>
          </a:prstGeom>
          <a:solidFill>
            <a:srgbClr val="C82506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234" name="Shape 234"/>
          <p:cNvSpPr/>
          <p:nvPr/>
        </p:nvSpPr>
        <p:spPr>
          <a:xfrm>
            <a:off x="1007020" y="1627976"/>
            <a:ext cx="1453924" cy="280846"/>
          </a:xfrm>
          <a:prstGeom prst="rect">
            <a:avLst/>
          </a:prstGeom>
          <a:ln w="12700">
            <a:miter lim="400000"/>
          </a:ln>
        </p:spPr>
        <p:txBody>
          <a:bodyPr wrap="none" lIns="19050" tIns="19050" rIns="19050" bIns="19050" anchor="ctr">
            <a:spAutoFit/>
          </a:bodyPr>
          <a:lstStyle>
            <a:lvl1pPr>
              <a:spcBef>
                <a:spcPts val="5900"/>
              </a:spcBef>
              <a:defRPr sz="4200"/>
            </a:lvl1pPr>
          </a:lstStyle>
          <a:p>
            <a:pPr algn="l"/>
            <a:r>
              <a:rPr lang="en-US" sz="1575" dirty="0" smtClean="0">
                <a:solidFill>
                  <a:srgbClr val="53585F"/>
                </a:solidFill>
                <a:sym typeface="+mn-ea"/>
              </a:rPr>
              <a:t>Hadoop Native</a:t>
            </a:r>
            <a:endParaRPr sz="1575" dirty="0">
              <a:solidFill>
                <a:srgbClr val="53585F"/>
              </a:solidFill>
              <a:sym typeface="+mn-ea"/>
            </a:endParaRPr>
          </a:p>
        </p:txBody>
      </p:sp>
      <p:sp>
        <p:nvSpPr>
          <p:cNvPr id="236" name="Shape 236"/>
          <p:cNvSpPr/>
          <p:nvPr/>
        </p:nvSpPr>
        <p:spPr>
          <a:xfrm>
            <a:off x="5310684" y="3290111"/>
            <a:ext cx="95906" cy="238125"/>
          </a:xfrm>
          <a:prstGeom prst="rect">
            <a:avLst/>
          </a:prstGeom>
          <a:solidFill>
            <a:srgbClr val="C82506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237" name="Shape 237"/>
          <p:cNvSpPr/>
          <p:nvPr/>
        </p:nvSpPr>
        <p:spPr>
          <a:xfrm>
            <a:off x="5477891" y="3263585"/>
            <a:ext cx="1445909" cy="280846"/>
          </a:xfrm>
          <a:prstGeom prst="rect">
            <a:avLst/>
          </a:prstGeom>
          <a:ln w="12700">
            <a:miter lim="400000"/>
          </a:ln>
        </p:spPr>
        <p:txBody>
          <a:bodyPr wrap="none" lIns="19050" tIns="19050" rIns="19050" bIns="19050" anchor="ctr">
            <a:spAutoFit/>
          </a:bodyPr>
          <a:lstStyle>
            <a:lvl1pPr>
              <a:spcBef>
                <a:spcPts val="5900"/>
              </a:spcBef>
              <a:defRPr sz="4200"/>
            </a:lvl1pPr>
          </a:lstStyle>
          <a:p>
            <a:pPr algn="l"/>
            <a:r>
              <a:rPr lang="en-US" sz="1575" dirty="0" smtClean="0">
                <a:sym typeface="+mn-ea"/>
              </a:rPr>
              <a:t>Wide Adoption</a:t>
            </a:r>
            <a:endParaRPr sz="1575" dirty="0"/>
          </a:p>
        </p:txBody>
      </p:sp>
      <p:sp>
        <p:nvSpPr>
          <p:cNvPr id="238" name="Shape 238"/>
          <p:cNvSpPr/>
          <p:nvPr/>
        </p:nvSpPr>
        <p:spPr>
          <a:xfrm>
            <a:off x="5477891" y="3568114"/>
            <a:ext cx="2453782" cy="555537"/>
          </a:xfrm>
          <a:prstGeom prst="rect">
            <a:avLst/>
          </a:prstGeom>
          <a:ln w="12700">
            <a:miter lim="400000"/>
          </a:ln>
        </p:spPr>
        <p:txBody>
          <a:bodyPr lIns="19050" tIns="19050" rIns="19050" bIns="19050" anchor="ctr">
            <a:spAutoFit/>
          </a:bodyPr>
          <a:lstStyle>
            <a:lvl1pPr>
              <a:lnSpc>
                <a:spcPct val="120000"/>
              </a:lnSpc>
              <a:spcBef>
                <a:spcPts val="4500"/>
              </a:spcBef>
              <a:defRPr sz="3000">
                <a:solidFill>
                  <a:srgbClr val="A6AAA9"/>
                </a:solidFill>
                <a:latin typeface="苹方 常规" panose="020B0300000000000000" charset="-122"/>
                <a:ea typeface="苹方 常规" panose="020B0300000000000000" charset="-122"/>
                <a:cs typeface="苹方 常规" panose="020B0300000000000000" charset="-122"/>
                <a:sym typeface="苹方 常规" panose="020B0300000000000000" charset="-122"/>
              </a:defRPr>
            </a:lvl1pPr>
          </a:lstStyle>
          <a:p>
            <a:r>
              <a:rPr lang="en-US" sz="1400" dirty="0" smtClean="0"/>
              <a:t>Most Hadoop users are running HBase;</a:t>
            </a:r>
            <a:endParaRPr sz="1400" dirty="0"/>
          </a:p>
        </p:txBody>
      </p:sp>
      <p:grpSp>
        <p:nvGrpSpPr>
          <p:cNvPr id="5" name="组合 4"/>
          <p:cNvGrpSpPr/>
          <p:nvPr/>
        </p:nvGrpSpPr>
        <p:grpSpPr>
          <a:xfrm>
            <a:off x="5969000" y="147955"/>
            <a:ext cx="2927350" cy="252095"/>
            <a:chOff x="8988" y="198"/>
            <a:chExt cx="5022" cy="432"/>
          </a:xfrm>
        </p:grpSpPr>
        <p:pic>
          <p:nvPicPr>
            <p:cNvPr id="3" name="图片 2" descr="logo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988" y="198"/>
              <a:ext cx="5023" cy="433"/>
            </a:xfrm>
            <a:prstGeom prst="rect">
              <a:avLst/>
            </a:prstGeom>
          </p:spPr>
        </p:pic>
        <p:pic>
          <p:nvPicPr>
            <p:cNvPr id="4" name="图片 3" descr="logo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988" y="198"/>
              <a:ext cx="5023" cy="433"/>
            </a:xfrm>
            <a:prstGeom prst="rect">
              <a:avLst/>
            </a:prstGeom>
          </p:spPr>
        </p:pic>
      </p:grpSp>
      <p:sp>
        <p:nvSpPr>
          <p:cNvPr id="28" name="Shape 236"/>
          <p:cNvSpPr/>
          <p:nvPr/>
        </p:nvSpPr>
        <p:spPr>
          <a:xfrm>
            <a:off x="5310684" y="1638307"/>
            <a:ext cx="95906" cy="238125"/>
          </a:xfrm>
          <a:prstGeom prst="rect">
            <a:avLst/>
          </a:prstGeom>
          <a:solidFill>
            <a:srgbClr val="C82506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29" name="Shape 237"/>
          <p:cNvSpPr/>
          <p:nvPr/>
        </p:nvSpPr>
        <p:spPr>
          <a:xfrm>
            <a:off x="5477891" y="1611781"/>
            <a:ext cx="1253548" cy="280846"/>
          </a:xfrm>
          <a:prstGeom prst="rect">
            <a:avLst/>
          </a:prstGeom>
          <a:ln w="12700">
            <a:miter lim="400000"/>
          </a:ln>
        </p:spPr>
        <p:txBody>
          <a:bodyPr wrap="none" lIns="19050" tIns="19050" rIns="19050" bIns="19050" anchor="ctr">
            <a:spAutoFit/>
          </a:bodyPr>
          <a:lstStyle>
            <a:lvl1pPr>
              <a:spcBef>
                <a:spcPts val="5900"/>
              </a:spcBef>
              <a:defRPr sz="4200"/>
            </a:lvl1pPr>
          </a:lstStyle>
          <a:p>
            <a:pPr algn="l"/>
            <a:r>
              <a:rPr lang="en-US" sz="1575" dirty="0" smtClean="0">
                <a:sym typeface="+mn-ea"/>
              </a:rPr>
              <a:t>Low Latency</a:t>
            </a:r>
            <a:endParaRPr sz="1575" dirty="0"/>
          </a:p>
        </p:txBody>
      </p:sp>
      <p:sp>
        <p:nvSpPr>
          <p:cNvPr id="30" name="Shape 236"/>
          <p:cNvSpPr/>
          <p:nvPr/>
        </p:nvSpPr>
        <p:spPr>
          <a:xfrm>
            <a:off x="839813" y="4766216"/>
            <a:ext cx="95906" cy="238125"/>
          </a:xfrm>
          <a:prstGeom prst="rect">
            <a:avLst/>
          </a:prstGeom>
          <a:solidFill>
            <a:srgbClr val="C82506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31" name="Shape 237"/>
          <p:cNvSpPr/>
          <p:nvPr/>
        </p:nvSpPr>
        <p:spPr>
          <a:xfrm>
            <a:off x="1007020" y="4739690"/>
            <a:ext cx="1543692" cy="280846"/>
          </a:xfrm>
          <a:prstGeom prst="rect">
            <a:avLst/>
          </a:prstGeom>
          <a:ln w="12700">
            <a:miter lim="400000"/>
          </a:ln>
        </p:spPr>
        <p:txBody>
          <a:bodyPr wrap="none" lIns="19050" tIns="19050" rIns="19050" bIns="19050" anchor="ctr">
            <a:spAutoFit/>
          </a:bodyPr>
          <a:lstStyle>
            <a:lvl1pPr>
              <a:spcBef>
                <a:spcPts val="5900"/>
              </a:spcBef>
              <a:defRPr sz="4200"/>
            </a:lvl1pPr>
          </a:lstStyle>
          <a:p>
            <a:pPr algn="l"/>
            <a:r>
              <a:rPr lang="en-US" sz="1575" dirty="0" smtClean="0"/>
              <a:t>Easy to use API</a:t>
            </a:r>
            <a:endParaRPr sz="1575" dirty="0"/>
          </a:p>
        </p:txBody>
      </p:sp>
      <p:sp>
        <p:nvSpPr>
          <p:cNvPr id="32" name="Shape 241"/>
          <p:cNvSpPr/>
          <p:nvPr/>
        </p:nvSpPr>
        <p:spPr>
          <a:xfrm>
            <a:off x="1007020" y="1939687"/>
            <a:ext cx="2453782" cy="1072601"/>
          </a:xfrm>
          <a:prstGeom prst="rect">
            <a:avLst/>
          </a:prstGeom>
          <a:ln w="12700">
            <a:miter lim="400000"/>
          </a:ln>
        </p:spPr>
        <p:txBody>
          <a:bodyPr lIns="19050" tIns="19050" rIns="19050" bIns="19050" anchor="ctr">
            <a:spAutoFit/>
          </a:bodyPr>
          <a:lstStyle>
            <a:lvl1pPr marL="366395" indent="-366395">
              <a:lnSpc>
                <a:spcPct val="120000"/>
              </a:lnSpc>
              <a:spcBef>
                <a:spcPts val="4500"/>
              </a:spcBef>
              <a:buSzPct val="75000"/>
              <a:buChar char="•"/>
              <a:defRPr sz="3000">
                <a:solidFill>
                  <a:srgbClr val="A6AAA9"/>
                </a:solidFill>
                <a:latin typeface="苹方 常规" panose="020B0300000000000000" charset="-122"/>
                <a:ea typeface="苹方 常规" panose="020B0300000000000000" charset="-122"/>
                <a:cs typeface="苹方 常规" panose="020B0300000000000000" charset="-122"/>
                <a:sym typeface="苹方 常规" panose="020B0300000000000000" charset="-122"/>
              </a:defRPr>
            </a:lvl1pPr>
          </a:lstStyle>
          <a:p>
            <a:pPr marL="0" indent="0">
              <a:buNone/>
            </a:pPr>
            <a:r>
              <a:rPr lang="en-US" sz="1400" dirty="0" smtClean="0"/>
              <a:t>HBase is built on Hadoop technologies; It Integrates well with HDFS, MapReduce and other components. </a:t>
            </a:r>
            <a:endParaRPr sz="1400" dirty="0"/>
          </a:p>
        </p:txBody>
      </p:sp>
      <p:sp>
        <p:nvSpPr>
          <p:cNvPr id="33" name="Shape 241"/>
          <p:cNvSpPr/>
          <p:nvPr/>
        </p:nvSpPr>
        <p:spPr>
          <a:xfrm>
            <a:off x="5406590" y="1903951"/>
            <a:ext cx="2453782" cy="555537"/>
          </a:xfrm>
          <a:prstGeom prst="rect">
            <a:avLst/>
          </a:prstGeom>
          <a:ln w="12700">
            <a:miter lim="400000"/>
          </a:ln>
        </p:spPr>
        <p:txBody>
          <a:bodyPr lIns="19050" tIns="19050" rIns="19050" bIns="19050" anchor="ctr">
            <a:spAutoFit/>
          </a:bodyPr>
          <a:lstStyle>
            <a:lvl1pPr marL="366395" indent="-366395">
              <a:lnSpc>
                <a:spcPct val="120000"/>
              </a:lnSpc>
              <a:spcBef>
                <a:spcPts val="4500"/>
              </a:spcBef>
              <a:buSzPct val="75000"/>
              <a:buChar char="•"/>
              <a:defRPr sz="3000">
                <a:solidFill>
                  <a:srgbClr val="A6AAA9"/>
                </a:solidFill>
                <a:latin typeface="苹方 常规" panose="020B0300000000000000" charset="-122"/>
                <a:ea typeface="苹方 常规" panose="020B0300000000000000" charset="-122"/>
                <a:cs typeface="苹方 常规" panose="020B0300000000000000" charset="-122"/>
                <a:sym typeface="苹方 常规" panose="020B0300000000000000" charset="-122"/>
              </a:defRPr>
            </a:lvl1pPr>
          </a:lstStyle>
          <a:p>
            <a:pPr marL="0" indent="0">
              <a:buNone/>
            </a:pPr>
            <a:r>
              <a:rPr lang="en-US" sz="1400" dirty="0"/>
              <a:t>Block cache and Bloom Filters for real-time queries.</a:t>
            </a:r>
            <a:endParaRPr sz="1400" dirty="0"/>
          </a:p>
        </p:txBody>
      </p:sp>
      <p:sp>
        <p:nvSpPr>
          <p:cNvPr id="34" name="Shape 236"/>
          <p:cNvSpPr/>
          <p:nvPr/>
        </p:nvSpPr>
        <p:spPr>
          <a:xfrm>
            <a:off x="839813" y="3290111"/>
            <a:ext cx="95906" cy="238125"/>
          </a:xfrm>
          <a:prstGeom prst="rect">
            <a:avLst/>
          </a:prstGeom>
          <a:solidFill>
            <a:srgbClr val="C82506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35" name="Shape 237"/>
          <p:cNvSpPr/>
          <p:nvPr/>
        </p:nvSpPr>
        <p:spPr>
          <a:xfrm>
            <a:off x="1007020" y="3263585"/>
            <a:ext cx="1384995" cy="280846"/>
          </a:xfrm>
          <a:prstGeom prst="rect">
            <a:avLst/>
          </a:prstGeom>
          <a:ln w="12700">
            <a:miter lim="400000"/>
          </a:ln>
        </p:spPr>
        <p:txBody>
          <a:bodyPr wrap="none" lIns="19050" tIns="19050" rIns="19050" bIns="19050" anchor="ctr">
            <a:spAutoFit/>
          </a:bodyPr>
          <a:lstStyle>
            <a:lvl1pPr>
              <a:spcBef>
                <a:spcPts val="5900"/>
              </a:spcBef>
              <a:defRPr sz="4200"/>
            </a:lvl1pPr>
          </a:lstStyle>
          <a:p>
            <a:pPr algn="l"/>
            <a:r>
              <a:rPr lang="en-US" sz="1575" dirty="0" smtClean="0">
                <a:sym typeface="+mn-ea"/>
              </a:rPr>
              <a:t>High Capacity</a:t>
            </a:r>
            <a:endParaRPr sz="1575" dirty="0"/>
          </a:p>
        </p:txBody>
      </p:sp>
      <p:sp>
        <p:nvSpPr>
          <p:cNvPr id="36" name="Shape 238"/>
          <p:cNvSpPr/>
          <p:nvPr/>
        </p:nvSpPr>
        <p:spPr>
          <a:xfrm>
            <a:off x="935719" y="3569915"/>
            <a:ext cx="2453782" cy="555537"/>
          </a:xfrm>
          <a:prstGeom prst="rect">
            <a:avLst/>
          </a:prstGeom>
          <a:ln w="12700">
            <a:miter lim="400000"/>
          </a:ln>
        </p:spPr>
        <p:txBody>
          <a:bodyPr lIns="19050" tIns="19050" rIns="19050" bIns="19050" anchor="ctr">
            <a:spAutoFit/>
          </a:bodyPr>
          <a:lstStyle>
            <a:lvl1pPr>
              <a:lnSpc>
                <a:spcPct val="120000"/>
              </a:lnSpc>
              <a:spcBef>
                <a:spcPts val="4500"/>
              </a:spcBef>
              <a:defRPr sz="3000">
                <a:solidFill>
                  <a:srgbClr val="A6AAA9"/>
                </a:solidFill>
                <a:latin typeface="苹方 常规" panose="020B0300000000000000" charset="-122"/>
                <a:ea typeface="苹方 常规" panose="020B0300000000000000" charset="-122"/>
                <a:cs typeface="苹方 常规" panose="020B0300000000000000" charset="-122"/>
                <a:sym typeface="苹方 常规" panose="020B0300000000000000" charset="-122"/>
              </a:defRPr>
            </a:lvl1pPr>
          </a:lstStyle>
          <a:p>
            <a:r>
              <a:rPr lang="en-US" sz="1400" dirty="0" smtClean="0"/>
              <a:t>Supports very large data volume, TB to PB data in one table.</a:t>
            </a:r>
            <a:endParaRPr sz="1400" dirty="0"/>
          </a:p>
        </p:txBody>
      </p:sp>
      <p:sp>
        <p:nvSpPr>
          <p:cNvPr id="21" name="Shape 236"/>
          <p:cNvSpPr/>
          <p:nvPr/>
        </p:nvSpPr>
        <p:spPr>
          <a:xfrm>
            <a:off x="5310684" y="4792742"/>
            <a:ext cx="95906" cy="238125"/>
          </a:xfrm>
          <a:prstGeom prst="rect">
            <a:avLst/>
          </a:prstGeom>
          <a:solidFill>
            <a:srgbClr val="C82506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22" name="Shape 237"/>
          <p:cNvSpPr/>
          <p:nvPr/>
        </p:nvSpPr>
        <p:spPr>
          <a:xfrm>
            <a:off x="5477891" y="4766216"/>
            <a:ext cx="2293898" cy="280846"/>
          </a:xfrm>
          <a:prstGeom prst="rect">
            <a:avLst/>
          </a:prstGeom>
          <a:ln w="12700">
            <a:miter lim="400000"/>
          </a:ln>
        </p:spPr>
        <p:txBody>
          <a:bodyPr wrap="none" lIns="19050" tIns="19050" rIns="19050" bIns="19050" anchor="ctr">
            <a:spAutoFit/>
          </a:bodyPr>
          <a:lstStyle>
            <a:lvl1pPr>
              <a:spcBef>
                <a:spcPts val="5900"/>
              </a:spcBef>
              <a:defRPr sz="4200"/>
            </a:lvl1pPr>
          </a:lstStyle>
          <a:p>
            <a:pPr algn="l"/>
            <a:r>
              <a:rPr lang="en-US" sz="1575" dirty="0" smtClean="0">
                <a:sym typeface="+mn-ea"/>
              </a:rPr>
              <a:t>Active User Community</a:t>
            </a:r>
            <a:endParaRPr sz="1575" dirty="0"/>
          </a:p>
        </p:txBody>
      </p:sp>
      <p:sp>
        <p:nvSpPr>
          <p:cNvPr id="23" name="Shape 238"/>
          <p:cNvSpPr/>
          <p:nvPr/>
        </p:nvSpPr>
        <p:spPr>
          <a:xfrm>
            <a:off x="5477891" y="5068378"/>
            <a:ext cx="2453782" cy="814069"/>
          </a:xfrm>
          <a:prstGeom prst="rect">
            <a:avLst/>
          </a:prstGeom>
          <a:ln w="12700">
            <a:miter lim="400000"/>
          </a:ln>
        </p:spPr>
        <p:txBody>
          <a:bodyPr lIns="19050" tIns="19050" rIns="19050" bIns="19050" anchor="ctr">
            <a:spAutoFit/>
          </a:bodyPr>
          <a:lstStyle>
            <a:lvl1pPr>
              <a:lnSpc>
                <a:spcPct val="120000"/>
              </a:lnSpc>
              <a:spcBef>
                <a:spcPts val="4500"/>
              </a:spcBef>
              <a:defRPr sz="3000">
                <a:solidFill>
                  <a:srgbClr val="A6AAA9"/>
                </a:solidFill>
                <a:latin typeface="苹方 常规" panose="020B0300000000000000" charset="-122"/>
                <a:ea typeface="苹方 常规" panose="020B0300000000000000" charset="-122"/>
                <a:cs typeface="苹方 常规" panose="020B0300000000000000" charset="-122"/>
                <a:sym typeface="苹方 常规" panose="020B0300000000000000" charset="-122"/>
              </a:defRPr>
            </a:lvl1pPr>
          </a:lstStyle>
          <a:p>
            <a:r>
              <a:rPr lang="en-US" sz="1400" dirty="0" smtClean="0"/>
              <a:t>HBase has many active users, which provides many good articles and </a:t>
            </a:r>
            <a:r>
              <a:rPr lang="en-US" sz="1400" smtClean="0"/>
              <a:t>best practices.</a:t>
            </a:r>
            <a:endParaRPr sz="1400" dirty="0"/>
          </a:p>
        </p:txBody>
      </p:sp>
    </p:spTree>
    <p:extLst>
      <p:ext uri="{BB962C8B-B14F-4D97-AF65-F5344CB8AC3E}">
        <p14:creationId xmlns:p14="http://schemas.microsoft.com/office/powerpoint/2010/main" val="983707799"/>
      </p:ext>
    </p:extLst>
  </p:cSld>
  <p:clrMapOvr>
    <a:masterClrMapping/>
  </p:clrMapOvr>
  <p:transition spd="slow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DC1313"/>
                </a:solidFill>
              </a:rPr>
              <a:t>HBase in Kylin</a:t>
            </a:r>
            <a:endParaRPr dirty="0">
              <a:solidFill>
                <a:srgbClr val="DC1313"/>
              </a:solidFill>
            </a:endParaRPr>
          </a:p>
        </p:txBody>
      </p:sp>
      <p:sp>
        <p:nvSpPr>
          <p:cNvPr id="224" name="Shape 224"/>
          <p:cNvSpPr>
            <a:spLocks noGrp="1"/>
          </p:cNvSpPr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HBase acts four roles in Kylin</a:t>
            </a:r>
            <a:endParaRPr dirty="0"/>
          </a:p>
        </p:txBody>
      </p:sp>
      <p:sp>
        <p:nvSpPr>
          <p:cNvPr id="233" name="Shape 233"/>
          <p:cNvSpPr/>
          <p:nvPr/>
        </p:nvSpPr>
        <p:spPr>
          <a:xfrm>
            <a:off x="395999" y="1450302"/>
            <a:ext cx="95906" cy="238125"/>
          </a:xfrm>
          <a:prstGeom prst="rect">
            <a:avLst/>
          </a:prstGeom>
          <a:solidFill>
            <a:srgbClr val="C82506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234" name="Shape 234"/>
          <p:cNvSpPr/>
          <p:nvPr/>
        </p:nvSpPr>
        <p:spPr>
          <a:xfrm>
            <a:off x="563206" y="1423776"/>
            <a:ext cx="2537554" cy="280846"/>
          </a:xfrm>
          <a:prstGeom prst="rect">
            <a:avLst/>
          </a:prstGeom>
          <a:ln w="12700">
            <a:miter lim="400000"/>
          </a:ln>
        </p:spPr>
        <p:txBody>
          <a:bodyPr wrap="none" lIns="19050" tIns="19050" rIns="19050" bIns="19050" anchor="ctr">
            <a:spAutoFit/>
          </a:bodyPr>
          <a:lstStyle>
            <a:lvl1pPr>
              <a:spcBef>
                <a:spcPts val="5900"/>
              </a:spcBef>
              <a:defRPr sz="4200"/>
            </a:lvl1pPr>
          </a:lstStyle>
          <a:p>
            <a:pPr algn="l"/>
            <a:r>
              <a:rPr lang="en-US" sz="1575" dirty="0" smtClean="0">
                <a:sym typeface="+mn-ea"/>
              </a:rPr>
              <a:t>Massive Storage for Cube</a:t>
            </a:r>
            <a:endParaRPr sz="1575" dirty="0">
              <a:solidFill>
                <a:srgbClr val="53585F"/>
              </a:solidFill>
              <a:sym typeface="+mn-ea"/>
            </a:endParaRPr>
          </a:p>
        </p:txBody>
      </p:sp>
      <p:sp>
        <p:nvSpPr>
          <p:cNvPr id="235" name="Shape 235"/>
          <p:cNvSpPr/>
          <p:nvPr/>
        </p:nvSpPr>
        <p:spPr>
          <a:xfrm>
            <a:off x="563206" y="1714061"/>
            <a:ext cx="2453782" cy="555537"/>
          </a:xfrm>
          <a:prstGeom prst="rect">
            <a:avLst/>
          </a:prstGeom>
          <a:ln w="12700">
            <a:miter lim="400000"/>
          </a:ln>
        </p:spPr>
        <p:txBody>
          <a:bodyPr lIns="19050" tIns="19050" rIns="19050" bIns="19050" anchor="ctr">
            <a:spAutoFit/>
          </a:bodyPr>
          <a:lstStyle>
            <a:lvl1pPr>
              <a:lnSpc>
                <a:spcPct val="120000"/>
              </a:lnSpc>
              <a:spcBef>
                <a:spcPts val="4500"/>
              </a:spcBef>
              <a:defRPr sz="3000">
                <a:solidFill>
                  <a:srgbClr val="A6AAA9"/>
                </a:solidFill>
                <a:latin typeface="苹方 常规" panose="020B0300000000000000" charset="-122"/>
                <a:ea typeface="苹方 常规" panose="020B0300000000000000" charset="-122"/>
                <a:cs typeface="苹方 常规" panose="020B0300000000000000" charset="-122"/>
                <a:sym typeface="苹方 常规" panose="020B0300000000000000" charset="-122"/>
              </a:defRPr>
            </a:lvl1pPr>
          </a:lstStyle>
          <a:p>
            <a:r>
              <a:rPr lang="en-US" sz="1400" dirty="0" smtClean="0"/>
              <a:t>Kylin persists OLAP Cube in HBase, for low latency</a:t>
            </a:r>
            <a:r>
              <a:rPr lang="en-US" sz="1400" dirty="0"/>
              <a:t> </a:t>
            </a:r>
            <a:r>
              <a:rPr lang="en-US" sz="1400" dirty="0" smtClean="0"/>
              <a:t>access.</a:t>
            </a:r>
            <a:endParaRPr sz="1400" dirty="0"/>
          </a:p>
        </p:txBody>
      </p:sp>
      <p:sp>
        <p:nvSpPr>
          <p:cNvPr id="236" name="Shape 236"/>
          <p:cNvSpPr/>
          <p:nvPr/>
        </p:nvSpPr>
        <p:spPr>
          <a:xfrm>
            <a:off x="395999" y="3875274"/>
            <a:ext cx="95906" cy="238125"/>
          </a:xfrm>
          <a:prstGeom prst="rect">
            <a:avLst/>
          </a:prstGeom>
          <a:solidFill>
            <a:srgbClr val="C82506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237" name="Shape 237"/>
          <p:cNvSpPr/>
          <p:nvPr/>
        </p:nvSpPr>
        <p:spPr>
          <a:xfrm>
            <a:off x="563206" y="3848748"/>
            <a:ext cx="1101264" cy="280846"/>
          </a:xfrm>
          <a:prstGeom prst="rect">
            <a:avLst/>
          </a:prstGeom>
          <a:ln w="12700">
            <a:miter lim="400000"/>
          </a:ln>
        </p:spPr>
        <p:txBody>
          <a:bodyPr wrap="none" lIns="19050" tIns="19050" rIns="19050" bIns="19050" anchor="ctr">
            <a:spAutoFit/>
          </a:bodyPr>
          <a:lstStyle>
            <a:lvl1pPr>
              <a:spcBef>
                <a:spcPts val="5900"/>
              </a:spcBef>
              <a:defRPr sz="4200"/>
            </a:lvl1pPr>
          </a:lstStyle>
          <a:p>
            <a:pPr algn="l"/>
            <a:r>
              <a:rPr lang="en-US" sz="1575" dirty="0" smtClean="0">
                <a:sym typeface="+mn-ea"/>
              </a:rPr>
              <a:t>Meta Store</a:t>
            </a:r>
            <a:endParaRPr sz="1575" dirty="0"/>
          </a:p>
        </p:txBody>
      </p:sp>
      <p:sp>
        <p:nvSpPr>
          <p:cNvPr id="238" name="Shape 238"/>
          <p:cNvSpPr/>
          <p:nvPr/>
        </p:nvSpPr>
        <p:spPr>
          <a:xfrm>
            <a:off x="563206" y="4095999"/>
            <a:ext cx="2453782" cy="555537"/>
          </a:xfrm>
          <a:prstGeom prst="rect">
            <a:avLst/>
          </a:prstGeom>
          <a:ln w="12700">
            <a:miter lim="400000"/>
          </a:ln>
        </p:spPr>
        <p:txBody>
          <a:bodyPr lIns="19050" tIns="19050" rIns="19050" bIns="19050" anchor="ctr">
            <a:spAutoFit/>
          </a:bodyPr>
          <a:lstStyle>
            <a:lvl1pPr>
              <a:lnSpc>
                <a:spcPct val="120000"/>
              </a:lnSpc>
              <a:spcBef>
                <a:spcPts val="4500"/>
              </a:spcBef>
              <a:defRPr sz="3000">
                <a:solidFill>
                  <a:srgbClr val="A6AAA9"/>
                </a:solidFill>
                <a:latin typeface="苹方 常规" panose="020B0300000000000000" charset="-122"/>
                <a:ea typeface="苹方 常规" panose="020B0300000000000000" charset="-122"/>
                <a:cs typeface="苹方 常规" panose="020B0300000000000000" charset="-122"/>
                <a:sym typeface="苹方 常规" panose="020B0300000000000000" charset="-122"/>
              </a:defRPr>
            </a:lvl1pPr>
          </a:lstStyle>
          <a:p>
            <a:r>
              <a:rPr lang="en-US" sz="1400" dirty="0" smtClean="0"/>
              <a:t>Kylin uses HBase to persist its metadata</a:t>
            </a:r>
            <a:r>
              <a:rPr lang="en-US" sz="1125" dirty="0" smtClean="0"/>
              <a:t>.</a:t>
            </a:r>
            <a:endParaRPr sz="1125" dirty="0"/>
          </a:p>
        </p:txBody>
      </p:sp>
      <p:sp>
        <p:nvSpPr>
          <p:cNvPr id="239" name="Shape 239"/>
          <p:cNvSpPr/>
          <p:nvPr/>
        </p:nvSpPr>
        <p:spPr>
          <a:xfrm>
            <a:off x="395999" y="2618877"/>
            <a:ext cx="95906" cy="238125"/>
          </a:xfrm>
          <a:prstGeom prst="rect">
            <a:avLst/>
          </a:prstGeom>
          <a:solidFill>
            <a:srgbClr val="C82506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240" name="Shape 240"/>
          <p:cNvSpPr/>
          <p:nvPr/>
        </p:nvSpPr>
        <p:spPr>
          <a:xfrm>
            <a:off x="563206" y="2592351"/>
            <a:ext cx="2569614" cy="280846"/>
          </a:xfrm>
          <a:prstGeom prst="rect">
            <a:avLst/>
          </a:prstGeom>
          <a:ln w="12700">
            <a:miter lim="400000"/>
          </a:ln>
        </p:spPr>
        <p:txBody>
          <a:bodyPr wrap="none" lIns="19050" tIns="19050" rIns="19050" bIns="19050" anchor="ctr">
            <a:spAutoFit/>
          </a:bodyPr>
          <a:lstStyle>
            <a:lvl1pPr>
              <a:spcBef>
                <a:spcPts val="5900"/>
              </a:spcBef>
              <a:defRPr sz="4200"/>
            </a:lvl1pPr>
          </a:lstStyle>
          <a:p>
            <a:pPr algn="l"/>
            <a:r>
              <a:rPr lang="en-US" sz="1575" dirty="0" smtClean="0">
                <a:sym typeface="+mn-ea"/>
              </a:rPr>
              <a:t>MPP for online calculation</a:t>
            </a:r>
            <a:endParaRPr sz="1575" dirty="0"/>
          </a:p>
        </p:txBody>
      </p:sp>
      <p:sp>
        <p:nvSpPr>
          <p:cNvPr id="241" name="Shape 241"/>
          <p:cNvSpPr/>
          <p:nvPr/>
        </p:nvSpPr>
        <p:spPr>
          <a:xfrm>
            <a:off x="563206" y="2843825"/>
            <a:ext cx="2453782" cy="814069"/>
          </a:xfrm>
          <a:prstGeom prst="rect">
            <a:avLst/>
          </a:prstGeom>
          <a:ln w="12700">
            <a:miter lim="400000"/>
          </a:ln>
        </p:spPr>
        <p:txBody>
          <a:bodyPr lIns="19050" tIns="19050" rIns="19050" bIns="19050" anchor="ctr">
            <a:spAutoFit/>
          </a:bodyPr>
          <a:lstStyle>
            <a:lvl1pPr marL="366395" indent="-366395">
              <a:lnSpc>
                <a:spcPct val="120000"/>
              </a:lnSpc>
              <a:spcBef>
                <a:spcPts val="4500"/>
              </a:spcBef>
              <a:buSzPct val="75000"/>
              <a:buChar char="•"/>
              <a:defRPr sz="3000">
                <a:solidFill>
                  <a:srgbClr val="A6AAA9"/>
                </a:solidFill>
                <a:latin typeface="苹方 常规" panose="020B0300000000000000" charset="-122"/>
                <a:ea typeface="苹方 常规" panose="020B0300000000000000" charset="-122"/>
                <a:cs typeface="苹方 常规" panose="020B0300000000000000" charset="-122"/>
                <a:sym typeface="苹方 常规" panose="020B0300000000000000" charset="-122"/>
              </a:defRPr>
            </a:lvl1pPr>
          </a:lstStyle>
          <a:p>
            <a:pPr marL="0" indent="0">
              <a:buNone/>
            </a:pPr>
            <a:r>
              <a:rPr lang="en-US" sz="1400" dirty="0" smtClean="0"/>
              <a:t>Kylin pushes down calculations to HBase region servers for parallel computing.</a:t>
            </a:r>
            <a:endParaRPr sz="1400" dirty="0"/>
          </a:p>
        </p:txBody>
      </p:sp>
      <p:pic>
        <p:nvPicPr>
          <p:cNvPr id="3" name="图片 2" descr="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8999" y="147955"/>
            <a:ext cx="2927933" cy="252679"/>
          </a:xfrm>
          <a:prstGeom prst="rect">
            <a:avLst/>
          </a:prstGeom>
        </p:spPr>
      </p:pic>
      <p:pic>
        <p:nvPicPr>
          <p:cNvPr id="4" name="图片 3" descr="logo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8999" y="147955"/>
            <a:ext cx="2927933" cy="252679"/>
          </a:xfrm>
          <a:prstGeom prst="rect">
            <a:avLst/>
          </a:prstGeom>
        </p:spPr>
      </p:pic>
      <p:pic>
        <p:nvPicPr>
          <p:cNvPr id="31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8999" y="1813151"/>
            <a:ext cx="1043851" cy="1043851"/>
          </a:xfrm>
          <a:prstGeom prst="rect">
            <a:avLst/>
          </a:prstGeom>
        </p:spPr>
      </p:pic>
      <p:sp>
        <p:nvSpPr>
          <p:cNvPr id="6" name="罐形 5"/>
          <p:cNvSpPr/>
          <p:nvPr/>
        </p:nvSpPr>
        <p:spPr>
          <a:xfrm>
            <a:off x="4421501" y="2458495"/>
            <a:ext cx="478575" cy="685557"/>
          </a:xfrm>
          <a:prstGeom prst="can">
            <a:avLst/>
          </a:prstGeom>
          <a:solidFill>
            <a:schemeClr val="bg1">
              <a:lumMod val="40000"/>
              <a:lumOff val="60000"/>
            </a:schemeClr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38" name="罐形 37"/>
          <p:cNvSpPr/>
          <p:nvPr/>
        </p:nvSpPr>
        <p:spPr>
          <a:xfrm>
            <a:off x="7058321" y="3604873"/>
            <a:ext cx="720943" cy="959225"/>
          </a:xfrm>
          <a:prstGeom prst="can">
            <a:avLst/>
          </a:prstGeom>
          <a:solidFill>
            <a:schemeClr val="bg1">
              <a:lumMod val="40000"/>
              <a:lumOff val="60000"/>
            </a:schemeClr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100254" y="3382324"/>
            <a:ext cx="1441166" cy="2564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000" b="0" i="0" u="none" strike="noStrike" cap="none" spc="0" normalizeH="0" baseline="0" dirty="0" smtClean="0">
                <a:ln>
                  <a:noFill/>
                </a:ln>
                <a:solidFill>
                  <a:srgbClr val="53585F"/>
                </a:solidFill>
                <a:effectLst/>
                <a:uFillTx/>
                <a:latin typeface="+mn-lt"/>
                <a:ea typeface="+mn-ea"/>
                <a:cs typeface="+mn-cs"/>
                <a:sym typeface="苹方 中等" panose="020B0400000000000000" charset="-122"/>
              </a:rPr>
              <a:t>HBase Master</a:t>
            </a:r>
            <a:endParaRPr kumimoji="0" lang="zh-CN" altLang="en-US" sz="1000" b="0" i="0" u="none" strike="noStrike" cap="none" spc="0" normalizeH="0" baseline="0" dirty="0">
              <a:ln>
                <a:noFill/>
              </a:ln>
              <a:solidFill>
                <a:srgbClr val="53585F"/>
              </a:solidFill>
              <a:effectLst/>
              <a:uFillTx/>
              <a:latin typeface="+mn-lt"/>
              <a:ea typeface="+mn-ea"/>
              <a:cs typeface="+mn-cs"/>
              <a:sym typeface="苹方 中等" panose="020B0400000000000000" charset="-122"/>
            </a:endParaRPr>
          </a:p>
        </p:txBody>
      </p:sp>
      <p:cxnSp>
        <p:nvCxnSpPr>
          <p:cNvPr id="9" name="直线箭头连接符 8"/>
          <p:cNvCxnSpPr/>
          <p:nvPr/>
        </p:nvCxnSpPr>
        <p:spPr>
          <a:xfrm flipH="1">
            <a:off x="5077604" y="2636065"/>
            <a:ext cx="919753" cy="126590"/>
          </a:xfrm>
          <a:prstGeom prst="straightConnector1">
            <a:avLst/>
          </a:prstGeom>
          <a:noFill/>
          <a:ln w="63500" cap="flat">
            <a:solidFill>
              <a:schemeClr val="bg1">
                <a:lumMod val="40000"/>
                <a:lumOff val="60000"/>
              </a:schemeClr>
            </a:solidFill>
            <a:prstDash val="solid"/>
            <a:miter lim="400000"/>
            <a:tailEnd type="triangle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2" name="直线箭头连接符 41"/>
          <p:cNvCxnSpPr/>
          <p:nvPr/>
        </p:nvCxnSpPr>
        <p:spPr>
          <a:xfrm flipH="1">
            <a:off x="5883179" y="2792373"/>
            <a:ext cx="443100" cy="691759"/>
          </a:xfrm>
          <a:prstGeom prst="straightConnector1">
            <a:avLst/>
          </a:prstGeom>
          <a:noFill/>
          <a:ln w="63500" cap="flat">
            <a:solidFill>
              <a:schemeClr val="bg1">
                <a:lumMod val="40000"/>
                <a:lumOff val="60000"/>
              </a:schemeClr>
            </a:solidFill>
            <a:prstDash val="solid"/>
            <a:miter lim="400000"/>
            <a:tailEnd type="triangle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4" name="直线箭头连接符 43"/>
          <p:cNvCxnSpPr/>
          <p:nvPr/>
        </p:nvCxnSpPr>
        <p:spPr>
          <a:xfrm>
            <a:off x="6819922" y="2776488"/>
            <a:ext cx="452243" cy="654615"/>
          </a:xfrm>
          <a:prstGeom prst="straightConnector1">
            <a:avLst/>
          </a:prstGeom>
          <a:noFill/>
          <a:ln w="63500" cap="flat">
            <a:solidFill>
              <a:schemeClr val="bg1">
                <a:lumMod val="40000"/>
                <a:lumOff val="60000"/>
              </a:schemeClr>
            </a:solidFill>
            <a:prstDash val="solid"/>
            <a:miter lim="400000"/>
            <a:tailEnd type="triangle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6" name="文本框 45"/>
          <p:cNvSpPr txBox="1"/>
          <p:nvPr/>
        </p:nvSpPr>
        <p:spPr>
          <a:xfrm>
            <a:off x="5534102" y="4767532"/>
            <a:ext cx="1441166" cy="410369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000" b="0" i="0" u="none" strike="noStrike" cap="none" spc="0" normalizeH="0" baseline="0" dirty="0" smtClean="0">
                <a:ln>
                  <a:noFill/>
                </a:ln>
                <a:solidFill>
                  <a:srgbClr val="53585F"/>
                </a:solidFill>
                <a:effectLst/>
                <a:uFillTx/>
                <a:latin typeface="+mn-lt"/>
                <a:ea typeface="+mn-ea"/>
                <a:cs typeface="+mn-cs"/>
                <a:sym typeface="苹方 中等" panose="020B0400000000000000" charset="-122"/>
              </a:rPr>
              <a:t>HBase </a:t>
            </a: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000" b="0" i="0" u="none" strike="noStrike" cap="none" spc="0" normalizeH="0" baseline="0" dirty="0" smtClean="0">
                <a:ln>
                  <a:noFill/>
                </a:ln>
                <a:solidFill>
                  <a:srgbClr val="53585F"/>
                </a:solidFill>
                <a:effectLst/>
                <a:uFillTx/>
                <a:latin typeface="+mn-lt"/>
                <a:ea typeface="+mn-ea"/>
                <a:cs typeface="+mn-cs"/>
                <a:sym typeface="苹方 中等" panose="020B0400000000000000" charset="-122"/>
              </a:rPr>
              <a:t>Region</a:t>
            </a:r>
            <a:r>
              <a:rPr kumimoji="0" lang="en-US" altLang="zh-CN" sz="1000" b="0" i="0" u="none" strike="noStrike" cap="none" spc="0" normalizeH="0" dirty="0" smtClean="0">
                <a:ln>
                  <a:noFill/>
                </a:ln>
                <a:solidFill>
                  <a:srgbClr val="53585F"/>
                </a:solidFill>
                <a:effectLst/>
                <a:uFillTx/>
                <a:latin typeface="+mn-lt"/>
                <a:ea typeface="+mn-ea"/>
                <a:cs typeface="+mn-cs"/>
                <a:sym typeface="苹方 中等" panose="020B0400000000000000" charset="-122"/>
              </a:rPr>
              <a:t> </a:t>
            </a:r>
            <a:r>
              <a:rPr kumimoji="0" lang="en-US" altLang="zh-CN" sz="1000" b="0" i="0" u="none" strike="noStrike" cap="none" spc="0" normalizeH="0" baseline="0" dirty="0" smtClean="0">
                <a:ln>
                  <a:noFill/>
                </a:ln>
                <a:solidFill>
                  <a:srgbClr val="53585F"/>
                </a:solidFill>
                <a:effectLst/>
                <a:uFillTx/>
                <a:latin typeface="+mn-lt"/>
                <a:ea typeface="+mn-ea"/>
                <a:cs typeface="+mn-cs"/>
                <a:sym typeface="苹方 中等" panose="020B0400000000000000" charset="-122"/>
              </a:rPr>
              <a:t>Server</a:t>
            </a:r>
            <a:endParaRPr kumimoji="0" lang="zh-CN" altLang="en-US" sz="1000" b="0" i="0" u="none" strike="noStrike" cap="none" spc="0" normalizeH="0" baseline="0" dirty="0">
              <a:ln>
                <a:noFill/>
              </a:ln>
              <a:solidFill>
                <a:srgbClr val="53585F"/>
              </a:solidFill>
              <a:effectLst/>
              <a:uFillTx/>
              <a:latin typeface="+mn-lt"/>
              <a:ea typeface="+mn-ea"/>
              <a:cs typeface="+mn-cs"/>
              <a:sym typeface="苹方 中等" panose="020B0400000000000000" charset="-122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5213654" y="2390327"/>
            <a:ext cx="1441166" cy="2564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1000" smtClean="0"/>
              <a:t>Metadata</a:t>
            </a:r>
            <a:endParaRPr kumimoji="0" lang="zh-CN" altLang="en-US" sz="1000" b="0" i="0" u="none" strike="noStrike" cap="none" spc="0" normalizeH="0" baseline="0" dirty="0">
              <a:ln>
                <a:noFill/>
              </a:ln>
              <a:solidFill>
                <a:srgbClr val="53585F"/>
              </a:solidFill>
              <a:effectLst/>
              <a:uFillTx/>
              <a:latin typeface="+mn-lt"/>
              <a:ea typeface="+mn-ea"/>
              <a:cs typeface="+mn-cs"/>
              <a:sym typeface="苹方 中等" panose="020B0400000000000000" charset="-122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6292267" y="3090719"/>
            <a:ext cx="766054" cy="410369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1000" dirty="0" smtClean="0"/>
              <a:t>Scan &amp; pushdown</a:t>
            </a:r>
            <a:endParaRPr kumimoji="0" lang="zh-CN" altLang="en-US" sz="1000" b="0" i="0" u="none" strike="noStrike" cap="none" spc="0" normalizeH="0" baseline="0" dirty="0">
              <a:ln>
                <a:noFill/>
              </a:ln>
              <a:solidFill>
                <a:srgbClr val="53585F"/>
              </a:solidFill>
              <a:effectLst/>
              <a:uFillTx/>
              <a:latin typeface="+mn-lt"/>
              <a:ea typeface="+mn-ea"/>
              <a:cs typeface="+mn-cs"/>
              <a:sym typeface="苹方 中等" panose="020B0400000000000000" charset="-122"/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6471988" y="3893980"/>
            <a:ext cx="1441166" cy="2564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mr-IN" altLang="zh-CN" sz="1000" smtClean="0"/>
              <a:t>…</a:t>
            </a:r>
            <a:endParaRPr kumimoji="0" lang="zh-CN" altLang="en-US" sz="1000" b="0" i="0" u="none" strike="noStrike" cap="none" spc="0" normalizeH="0" baseline="0" dirty="0">
              <a:ln>
                <a:noFill/>
              </a:ln>
              <a:solidFill>
                <a:srgbClr val="53585F"/>
              </a:solidFill>
              <a:effectLst/>
              <a:uFillTx/>
              <a:latin typeface="+mn-lt"/>
              <a:ea typeface="+mn-ea"/>
              <a:cs typeface="+mn-cs"/>
              <a:sym typeface="苹方 中等" panose="020B0400000000000000" charset="-122"/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7012850" y="4735132"/>
            <a:ext cx="1441166" cy="410369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000" b="0" i="0" u="none" strike="noStrike" cap="none" spc="0" normalizeH="0" baseline="0" dirty="0" smtClean="0">
                <a:ln>
                  <a:noFill/>
                </a:ln>
                <a:solidFill>
                  <a:srgbClr val="53585F"/>
                </a:solidFill>
                <a:effectLst/>
                <a:uFillTx/>
                <a:latin typeface="+mn-lt"/>
                <a:ea typeface="+mn-ea"/>
                <a:cs typeface="+mn-cs"/>
                <a:sym typeface="苹方 中等" panose="020B0400000000000000" charset="-122"/>
              </a:rPr>
              <a:t>HBase </a:t>
            </a: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000" b="0" i="0" u="none" strike="noStrike" cap="none" spc="0" normalizeH="0" baseline="0" dirty="0" smtClean="0">
                <a:ln>
                  <a:noFill/>
                </a:ln>
                <a:solidFill>
                  <a:srgbClr val="53585F"/>
                </a:solidFill>
                <a:effectLst/>
                <a:uFillTx/>
                <a:latin typeface="+mn-lt"/>
                <a:ea typeface="+mn-ea"/>
                <a:cs typeface="+mn-cs"/>
                <a:sym typeface="苹方 中等" panose="020B0400000000000000" charset="-122"/>
              </a:rPr>
              <a:t>Region</a:t>
            </a:r>
            <a:r>
              <a:rPr kumimoji="0" lang="en-US" altLang="zh-CN" sz="1000" b="0" i="0" u="none" strike="noStrike" cap="none" spc="0" normalizeH="0" dirty="0" smtClean="0">
                <a:ln>
                  <a:noFill/>
                </a:ln>
                <a:solidFill>
                  <a:srgbClr val="53585F"/>
                </a:solidFill>
                <a:effectLst/>
                <a:uFillTx/>
                <a:latin typeface="+mn-lt"/>
                <a:ea typeface="+mn-ea"/>
                <a:cs typeface="+mn-cs"/>
                <a:sym typeface="苹方 中等" panose="020B0400000000000000" charset="-122"/>
              </a:rPr>
              <a:t> </a:t>
            </a:r>
            <a:r>
              <a:rPr kumimoji="0" lang="en-US" altLang="zh-CN" sz="1000" b="0" i="0" u="none" strike="noStrike" cap="none" spc="0" normalizeH="0" baseline="0" dirty="0" smtClean="0">
                <a:ln>
                  <a:noFill/>
                </a:ln>
                <a:solidFill>
                  <a:srgbClr val="53585F"/>
                </a:solidFill>
                <a:effectLst/>
                <a:uFillTx/>
                <a:latin typeface="+mn-lt"/>
                <a:ea typeface="+mn-ea"/>
                <a:cs typeface="+mn-cs"/>
                <a:sym typeface="苹方 中等" panose="020B0400000000000000" charset="-122"/>
              </a:rPr>
              <a:t>Server</a:t>
            </a:r>
            <a:endParaRPr kumimoji="0" lang="zh-CN" altLang="en-US" sz="1000" b="0" i="0" u="none" strike="noStrike" cap="none" spc="0" normalizeH="0" baseline="0" dirty="0">
              <a:ln>
                <a:noFill/>
              </a:ln>
              <a:solidFill>
                <a:srgbClr val="53585F"/>
              </a:solidFill>
              <a:effectLst/>
              <a:uFillTx/>
              <a:latin typeface="+mn-lt"/>
              <a:ea typeface="+mn-ea"/>
              <a:cs typeface="+mn-cs"/>
              <a:sym typeface="苹方 中等" panose="020B0400000000000000" charset="-122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7187113" y="3920048"/>
            <a:ext cx="478575" cy="348813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b="0" i="0" u="none" strike="noStrike" cap="none" spc="0" normalizeH="0" baseline="0" dirty="0" smtClean="0">
                <a:ln>
                  <a:noFill/>
                </a:ln>
                <a:solidFill>
                  <a:srgbClr val="53585F"/>
                </a:solidFill>
                <a:effectLst/>
                <a:uFillTx/>
                <a:latin typeface="+mn-lt"/>
                <a:ea typeface="+mn-ea"/>
                <a:cs typeface="+mn-cs"/>
                <a:sym typeface="苹方 中等" panose="020B0400000000000000" charset="-122"/>
              </a:rPr>
              <a:t>Coprocessor</a:t>
            </a:r>
            <a:endParaRPr kumimoji="0" lang="zh-CN" altLang="en-US" sz="800" b="0" i="0" u="none" strike="noStrike" cap="none" spc="0" normalizeH="0" baseline="0" dirty="0">
              <a:ln>
                <a:noFill/>
              </a:ln>
              <a:solidFill>
                <a:srgbClr val="53585F"/>
              </a:solidFill>
              <a:effectLst/>
              <a:uFillTx/>
              <a:latin typeface="+mn-lt"/>
              <a:ea typeface="+mn-ea"/>
              <a:cs typeface="+mn-cs"/>
              <a:sym typeface="苹方 中等" panose="020B0400000000000000" charset="-122"/>
            </a:endParaRPr>
          </a:p>
        </p:txBody>
      </p:sp>
      <p:sp>
        <p:nvSpPr>
          <p:cNvPr id="60" name="罐形 59"/>
          <p:cNvSpPr/>
          <p:nvPr/>
        </p:nvSpPr>
        <p:spPr>
          <a:xfrm>
            <a:off x="5578927" y="3626604"/>
            <a:ext cx="720943" cy="959225"/>
          </a:xfrm>
          <a:prstGeom prst="can">
            <a:avLst/>
          </a:prstGeom>
          <a:solidFill>
            <a:schemeClr val="bg1">
              <a:lumMod val="40000"/>
              <a:lumOff val="60000"/>
            </a:schemeClr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5707719" y="3941779"/>
            <a:ext cx="478575" cy="348813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b="0" i="0" u="none" strike="noStrike" cap="none" spc="0" normalizeH="0" baseline="0" dirty="0" smtClean="0">
                <a:ln>
                  <a:noFill/>
                </a:ln>
                <a:solidFill>
                  <a:srgbClr val="53585F"/>
                </a:solidFill>
                <a:effectLst/>
                <a:uFillTx/>
                <a:latin typeface="+mn-lt"/>
                <a:ea typeface="+mn-ea"/>
                <a:cs typeface="+mn-cs"/>
                <a:sym typeface="苹方 中等" panose="020B0400000000000000" charset="-122"/>
              </a:rPr>
              <a:t>Coprocessor</a:t>
            </a:r>
            <a:endParaRPr kumimoji="0" lang="zh-CN" altLang="en-US" sz="800" b="0" i="0" u="none" strike="noStrike" cap="none" spc="0" normalizeH="0" baseline="0" dirty="0">
              <a:ln>
                <a:noFill/>
              </a:ln>
              <a:solidFill>
                <a:srgbClr val="53585F"/>
              </a:solidFill>
              <a:effectLst/>
              <a:uFillTx/>
              <a:latin typeface="+mn-lt"/>
              <a:ea typeface="+mn-ea"/>
              <a:cs typeface="+mn-cs"/>
              <a:sym typeface="苹方 中等" panose="020B0400000000000000" charset="-122"/>
            </a:endParaRPr>
          </a:p>
        </p:txBody>
      </p:sp>
      <p:sp>
        <p:nvSpPr>
          <p:cNvPr id="62" name="Shape 236"/>
          <p:cNvSpPr/>
          <p:nvPr/>
        </p:nvSpPr>
        <p:spPr>
          <a:xfrm>
            <a:off x="395999" y="4933408"/>
            <a:ext cx="95906" cy="238125"/>
          </a:xfrm>
          <a:prstGeom prst="rect">
            <a:avLst/>
          </a:prstGeom>
          <a:solidFill>
            <a:srgbClr val="C82506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63" name="Shape 237"/>
          <p:cNvSpPr/>
          <p:nvPr/>
        </p:nvSpPr>
        <p:spPr>
          <a:xfrm>
            <a:off x="563206" y="4906882"/>
            <a:ext cx="642805" cy="280846"/>
          </a:xfrm>
          <a:prstGeom prst="rect">
            <a:avLst/>
          </a:prstGeom>
          <a:ln w="12700">
            <a:miter lim="400000"/>
          </a:ln>
        </p:spPr>
        <p:txBody>
          <a:bodyPr wrap="none" lIns="19050" tIns="19050" rIns="19050" bIns="19050" anchor="ctr">
            <a:spAutoFit/>
          </a:bodyPr>
          <a:lstStyle>
            <a:lvl1pPr>
              <a:spcBef>
                <a:spcPts val="5900"/>
              </a:spcBef>
              <a:defRPr sz="4200"/>
            </a:lvl1pPr>
          </a:lstStyle>
          <a:p>
            <a:pPr algn="l"/>
            <a:r>
              <a:rPr lang="en-US" sz="1575" dirty="0" smtClean="0">
                <a:sym typeface="+mn-ea"/>
              </a:rPr>
              <a:t>Cache</a:t>
            </a:r>
            <a:endParaRPr sz="1575" dirty="0"/>
          </a:p>
        </p:txBody>
      </p:sp>
      <p:sp>
        <p:nvSpPr>
          <p:cNvPr id="64" name="Shape 238"/>
          <p:cNvSpPr/>
          <p:nvPr/>
        </p:nvSpPr>
        <p:spPr>
          <a:xfrm>
            <a:off x="563206" y="5154133"/>
            <a:ext cx="2453782" cy="555537"/>
          </a:xfrm>
          <a:prstGeom prst="rect">
            <a:avLst/>
          </a:prstGeom>
          <a:ln w="12700">
            <a:miter lim="400000"/>
          </a:ln>
        </p:spPr>
        <p:txBody>
          <a:bodyPr lIns="19050" tIns="19050" rIns="19050" bIns="19050" anchor="ctr">
            <a:spAutoFit/>
          </a:bodyPr>
          <a:lstStyle>
            <a:lvl1pPr>
              <a:lnSpc>
                <a:spcPct val="120000"/>
              </a:lnSpc>
              <a:spcBef>
                <a:spcPts val="4500"/>
              </a:spcBef>
              <a:defRPr sz="3000">
                <a:solidFill>
                  <a:srgbClr val="A6AAA9"/>
                </a:solidFill>
                <a:latin typeface="苹方 常规" panose="020B0300000000000000" charset="-122"/>
                <a:ea typeface="苹方 常规" panose="020B0300000000000000" charset="-122"/>
                <a:cs typeface="苹方 常规" panose="020B0300000000000000" charset="-122"/>
                <a:sym typeface="苹方 常规" panose="020B0300000000000000" charset="-122"/>
              </a:defRPr>
            </a:lvl1pPr>
          </a:lstStyle>
          <a:p>
            <a:r>
              <a:rPr lang="en-US" sz="1400" dirty="0" smtClean="0"/>
              <a:t>Kylin caches big lookup table in HBase.</a:t>
            </a:r>
            <a:endParaRPr sz="1400" dirty="0"/>
          </a:p>
        </p:txBody>
      </p:sp>
    </p:spTree>
  </p:cSld>
  <p:clrMapOvr>
    <a:masterClrMapping/>
  </p:clrMapOvr>
  <p:transition spd="slow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>
            <a:spLocks noGrp="1"/>
          </p:cNvSpPr>
          <p:nvPr>
            <p:ph type="title"/>
          </p:nvPr>
        </p:nvSpPr>
        <p:spPr>
          <a:xfrm>
            <a:off x="1734108" y="2432093"/>
            <a:ext cx="6962420" cy="141342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zh-CN" sz="4000" dirty="0">
                <a:sym typeface="+mn-ea"/>
              </a:rPr>
              <a:t>How to use HBase in OLAP</a:t>
            </a:r>
            <a:endParaRPr lang="en-US" altLang="zh-CN" sz="4000" dirty="0"/>
          </a:p>
        </p:txBody>
      </p:sp>
      <p:sp>
        <p:nvSpPr>
          <p:cNvPr id="185" name="Shape 185"/>
          <p:cNvSpPr>
            <a:spLocks noGrp="1"/>
          </p:cNvSpPr>
          <p:nvPr>
            <p:ph type="body" idx="13"/>
          </p:nvPr>
        </p:nvSpPr>
        <p:spPr>
          <a:xfrm>
            <a:off x="365143" y="2850295"/>
            <a:ext cx="1368965" cy="1333698"/>
          </a:xfrm>
          <a:prstGeom prst="rect">
            <a:avLst/>
          </a:prstGeom>
        </p:spPr>
        <p:txBody>
          <a:bodyPr/>
          <a:lstStyle/>
          <a:p>
            <a:r>
              <a:rPr sz="8000" dirty="0" smtClean="0"/>
              <a:t>0</a:t>
            </a:r>
            <a:r>
              <a:rPr lang="en-US" sz="8000" dirty="0" smtClean="0"/>
              <a:t>3</a:t>
            </a:r>
            <a:endParaRPr sz="8000" dirty="0"/>
          </a:p>
        </p:txBody>
      </p:sp>
      <p:sp>
        <p:nvSpPr>
          <p:cNvPr id="2" name="文本框 1"/>
          <p:cNvSpPr txBox="1"/>
          <p:nvPr/>
        </p:nvSpPr>
        <p:spPr>
          <a:xfrm>
            <a:off x="1374911" y="1364172"/>
            <a:ext cx="17145" cy="36068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9050" tIns="19050" rIns="19050" bIns="1905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2100" b="0" i="0" u="none" strike="noStrike" cap="none" spc="0" normalizeH="0" baseline="0">
              <a:ln>
                <a:noFill/>
              </a:ln>
              <a:solidFill>
                <a:srgbClr val="53585F"/>
              </a:solidFill>
              <a:effectLst/>
              <a:uFillTx/>
              <a:latin typeface="+mn-lt"/>
              <a:ea typeface="+mn-ea"/>
              <a:cs typeface="+mn-cs"/>
              <a:sym typeface="苹方 中等" panose="020B0400000000000000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412072" y="966343"/>
            <a:ext cx="165100" cy="36068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19050" tIns="19050" rIns="19050" bIns="1905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2100" b="0" i="0" u="none" strike="noStrike" cap="none" spc="0" normalizeH="0" baseline="0" dirty="0">
              <a:ln>
                <a:noFill/>
              </a:ln>
              <a:solidFill>
                <a:srgbClr val="53585F"/>
              </a:solidFill>
              <a:effectLst/>
              <a:uFillTx/>
              <a:latin typeface="+mn-lt"/>
              <a:ea typeface="+mn-ea"/>
              <a:cs typeface="+mn-cs"/>
              <a:sym typeface="苹方 中等" panose="020B0400000000000000" charset="-122"/>
            </a:endParaRPr>
          </a:p>
        </p:txBody>
      </p:sp>
      <p:pic>
        <p:nvPicPr>
          <p:cNvPr id="11" name="图片 10" descr="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000" y="147955"/>
            <a:ext cx="2927985" cy="252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352659"/>
      </p:ext>
    </p:extLst>
  </p:cSld>
  <p:clrMapOvr>
    <a:masterClrMapping/>
  </p:clrMapOvr>
  <p:transition spd="slow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>
            <a:spLocks noGrp="1"/>
          </p:cNvSpPr>
          <p:nvPr>
            <p:ph type="body" idx="13"/>
          </p:nvPr>
        </p:nvSpPr>
        <p:spPr>
          <a:xfrm>
            <a:off x="228554" y="160261"/>
            <a:ext cx="5435129" cy="56212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DC1313"/>
                </a:solidFill>
              </a:rPr>
              <a:t>How Cube be Built</a:t>
            </a:r>
            <a:endParaRPr dirty="0">
              <a:solidFill>
                <a:srgbClr val="DC1313"/>
              </a:solidFill>
            </a:endParaRPr>
          </a:p>
        </p:txBody>
      </p:sp>
      <p:sp>
        <p:nvSpPr>
          <p:cNvPr id="204" name="Shape 204"/>
          <p:cNvSpPr>
            <a:spLocks noGrp="1"/>
          </p:cNvSpPr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Cube building process</a:t>
            </a:r>
            <a:endParaRPr dirty="0"/>
          </a:p>
        </p:txBody>
      </p:sp>
      <p:grpSp>
        <p:nvGrpSpPr>
          <p:cNvPr id="9" name="组合 8"/>
          <p:cNvGrpSpPr/>
          <p:nvPr/>
        </p:nvGrpSpPr>
        <p:grpSpPr>
          <a:xfrm>
            <a:off x="5969000" y="147955"/>
            <a:ext cx="2927350" cy="252095"/>
            <a:chOff x="8988" y="198"/>
            <a:chExt cx="5022" cy="432"/>
          </a:xfrm>
        </p:grpSpPr>
        <p:pic>
          <p:nvPicPr>
            <p:cNvPr id="10" name="图片 9" descr="logo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988" y="198"/>
              <a:ext cx="5023" cy="433"/>
            </a:xfrm>
            <a:prstGeom prst="rect">
              <a:avLst/>
            </a:prstGeom>
          </p:spPr>
        </p:pic>
        <p:pic>
          <p:nvPicPr>
            <p:cNvPr id="11" name="图片 10" descr="logo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988" y="198"/>
              <a:ext cx="5023" cy="433"/>
            </a:xfrm>
            <a:prstGeom prst="rect">
              <a:avLst/>
            </a:prstGeom>
          </p:spPr>
        </p:pic>
      </p:grpSp>
      <p:pic>
        <p:nvPicPr>
          <p:cNvPr id="23" name="图片 22" descr="C:\Users\huawang\AppData\Local\YNote\data\1213wanghua@163.com\028e05e75b544820906a790e97aba339\clipboard.pn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662" y="2384814"/>
            <a:ext cx="7099935" cy="3919919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文本框 24"/>
          <p:cNvSpPr txBox="1"/>
          <p:nvPr/>
        </p:nvSpPr>
        <p:spPr>
          <a:xfrm>
            <a:off x="505013" y="1084151"/>
            <a:ext cx="6310051" cy="115929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1600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Kylin uses MR or Spark to aggregate source data into Cube;</a:t>
            </a:r>
            <a:endParaRPr lang="en-US" sz="16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1600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The typical algorithm is by-layer cubing;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1600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Calculate N-Dimension cuboid first, and then calculate N-1.</a:t>
            </a:r>
          </a:p>
        </p:txBody>
      </p:sp>
    </p:spTree>
  </p:cSld>
  <p:clrMapOvr>
    <a:masterClrMapping/>
  </p:clrMapOvr>
  <p:transition spd="slow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DC1313"/>
                </a:solidFill>
              </a:rPr>
              <a:t>How Cube be Built</a:t>
            </a:r>
            <a:endParaRPr dirty="0">
              <a:solidFill>
                <a:srgbClr val="DC1313"/>
              </a:solidFill>
            </a:endParaRPr>
          </a:p>
        </p:txBody>
      </p:sp>
      <p:sp>
        <p:nvSpPr>
          <p:cNvPr id="204" name="Shape 204"/>
          <p:cNvSpPr>
            <a:spLocks noGrp="1"/>
          </p:cNvSpPr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The whole Cube building process</a:t>
            </a:r>
            <a:endParaRPr dirty="0"/>
          </a:p>
        </p:txBody>
      </p:sp>
      <p:grpSp>
        <p:nvGrpSpPr>
          <p:cNvPr id="9" name="组合 8"/>
          <p:cNvGrpSpPr/>
          <p:nvPr/>
        </p:nvGrpSpPr>
        <p:grpSpPr>
          <a:xfrm>
            <a:off x="5969000" y="147955"/>
            <a:ext cx="2927350" cy="252095"/>
            <a:chOff x="8988" y="198"/>
            <a:chExt cx="5022" cy="432"/>
          </a:xfrm>
        </p:grpSpPr>
        <p:pic>
          <p:nvPicPr>
            <p:cNvPr id="10" name="图片 9" descr="logo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988" y="198"/>
              <a:ext cx="5023" cy="433"/>
            </a:xfrm>
            <a:prstGeom prst="rect">
              <a:avLst/>
            </a:prstGeom>
          </p:spPr>
        </p:pic>
        <p:pic>
          <p:nvPicPr>
            <p:cNvPr id="11" name="图片 10" descr="logo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988" y="198"/>
              <a:ext cx="5023" cy="433"/>
            </a:xfrm>
            <a:prstGeom prst="rect">
              <a:avLst/>
            </a:prstGeom>
          </p:spPr>
        </p:pic>
      </p:grpSp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65" y="1971122"/>
            <a:ext cx="8378858" cy="3626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256936"/>
      </p:ext>
    </p:extLst>
  </p:cSld>
  <p:clrMapOvr>
    <a:masterClrMapping/>
  </p:clrMapOvr>
  <p:transition spd="slow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DC1313"/>
                </a:solidFill>
              </a:rPr>
              <a:t>Cube in HBase</a:t>
            </a:r>
            <a:endParaRPr dirty="0">
              <a:solidFill>
                <a:srgbClr val="DC1313"/>
              </a:solidFill>
            </a:endParaRPr>
          </a:p>
        </p:txBody>
      </p:sp>
      <p:sp>
        <p:nvSpPr>
          <p:cNvPr id="204" name="Shape 204"/>
          <p:cNvSpPr>
            <a:spLocks noGrp="1"/>
          </p:cNvSpPr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Cube Structure</a:t>
            </a:r>
            <a:endParaRPr dirty="0"/>
          </a:p>
        </p:txBody>
      </p:sp>
      <p:grpSp>
        <p:nvGrpSpPr>
          <p:cNvPr id="9" name="组合 8"/>
          <p:cNvGrpSpPr/>
          <p:nvPr/>
        </p:nvGrpSpPr>
        <p:grpSpPr>
          <a:xfrm>
            <a:off x="5969000" y="147955"/>
            <a:ext cx="2927350" cy="252095"/>
            <a:chOff x="8988" y="198"/>
            <a:chExt cx="5022" cy="432"/>
          </a:xfrm>
        </p:grpSpPr>
        <p:pic>
          <p:nvPicPr>
            <p:cNvPr id="10" name="图片 9" descr="logo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988" y="198"/>
              <a:ext cx="5023" cy="433"/>
            </a:xfrm>
            <a:prstGeom prst="rect">
              <a:avLst/>
            </a:prstGeom>
          </p:spPr>
        </p:pic>
        <p:pic>
          <p:nvPicPr>
            <p:cNvPr id="11" name="图片 10" descr="logo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988" y="198"/>
              <a:ext cx="5023" cy="433"/>
            </a:xfrm>
            <a:prstGeom prst="rect">
              <a:avLst/>
            </a:prstGeom>
          </p:spPr>
        </p:pic>
      </p:grpSp>
      <p:sp>
        <p:nvSpPr>
          <p:cNvPr id="30" name="文本框 29"/>
          <p:cNvSpPr txBox="1"/>
          <p:nvPr/>
        </p:nvSpPr>
        <p:spPr>
          <a:xfrm>
            <a:off x="247641" y="1084151"/>
            <a:ext cx="7185325" cy="15286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1600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Cube is partitioned into multiple segments by time</a:t>
            </a:r>
            <a:r>
              <a:rPr lang="zh-CN" altLang="en-US" sz="1600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sz="1600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range</a:t>
            </a:r>
            <a:endParaRPr lang="en-US" sz="16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1600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Each segment is a HBase Table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1600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Table is pre-split into multiple regions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1600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Cube is converted into HFile in batch job, and then bulk load to HBase</a:t>
            </a:r>
          </a:p>
        </p:txBody>
      </p:sp>
      <p:sp>
        <p:nvSpPr>
          <p:cNvPr id="12" name="立方体 11"/>
          <p:cNvSpPr/>
          <p:nvPr/>
        </p:nvSpPr>
        <p:spPr>
          <a:xfrm>
            <a:off x="1612672" y="3169053"/>
            <a:ext cx="1177047" cy="1099225"/>
          </a:xfrm>
          <a:prstGeom prst="cube">
            <a:avLst/>
          </a:prstGeom>
          <a:solidFill>
            <a:schemeClr val="bg2">
              <a:lumMod val="90000"/>
            </a:schemeClr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36" name="立方体 35"/>
          <p:cNvSpPr/>
          <p:nvPr/>
        </p:nvSpPr>
        <p:spPr>
          <a:xfrm>
            <a:off x="3112595" y="3169053"/>
            <a:ext cx="1177047" cy="1099225"/>
          </a:xfrm>
          <a:prstGeom prst="cube">
            <a:avLst/>
          </a:prstGeom>
          <a:solidFill>
            <a:schemeClr val="bg2">
              <a:lumMod val="90000"/>
            </a:schemeClr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37" name="立方体 36"/>
          <p:cNvSpPr/>
          <p:nvPr/>
        </p:nvSpPr>
        <p:spPr>
          <a:xfrm>
            <a:off x="5045976" y="3169053"/>
            <a:ext cx="1177047" cy="1099225"/>
          </a:xfrm>
          <a:prstGeom prst="cube">
            <a:avLst/>
          </a:prstGeom>
          <a:solidFill>
            <a:schemeClr val="bg2">
              <a:lumMod val="90000"/>
            </a:schemeClr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1825927" y="3544593"/>
            <a:ext cx="680936" cy="287258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1200" dirty="0" smtClean="0"/>
              <a:t>Seg 1</a:t>
            </a:r>
            <a:endParaRPr kumimoji="0" lang="zh-CN" altLang="en-US" sz="1200" b="0" i="0" u="none" strike="noStrike" cap="none" spc="0" normalizeH="0" baseline="0" dirty="0">
              <a:ln>
                <a:noFill/>
              </a:ln>
              <a:solidFill>
                <a:srgbClr val="53585F"/>
              </a:solidFill>
              <a:effectLst/>
              <a:uFillTx/>
              <a:latin typeface="+mn-lt"/>
              <a:ea typeface="+mn-ea"/>
              <a:cs typeface="+mn-cs"/>
              <a:sym typeface="苹方 中等" panose="020B0400000000000000" charset="-122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3325844" y="3575036"/>
            <a:ext cx="680936" cy="287258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1200" dirty="0" smtClean="0"/>
              <a:t>Seg 2</a:t>
            </a:r>
            <a:endParaRPr kumimoji="0" lang="zh-CN" altLang="en-US" sz="1200" b="0" i="0" u="none" strike="noStrike" cap="none" spc="0" normalizeH="0" baseline="0" dirty="0">
              <a:ln>
                <a:noFill/>
              </a:ln>
              <a:solidFill>
                <a:srgbClr val="53585F"/>
              </a:solidFill>
              <a:effectLst/>
              <a:uFillTx/>
              <a:latin typeface="+mn-lt"/>
              <a:ea typeface="+mn-ea"/>
              <a:cs typeface="+mn-cs"/>
              <a:sym typeface="苹方 中等" panose="020B0400000000000000" charset="-122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5201622" y="3605480"/>
            <a:ext cx="680936" cy="287258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1200" dirty="0" smtClean="0"/>
              <a:t>Seg N</a:t>
            </a:r>
            <a:endParaRPr kumimoji="0" lang="zh-CN" altLang="en-US" sz="1200" b="0" i="0" u="none" strike="noStrike" cap="none" spc="0" normalizeH="0" baseline="0" dirty="0">
              <a:ln>
                <a:noFill/>
              </a:ln>
              <a:solidFill>
                <a:srgbClr val="53585F"/>
              </a:solidFill>
              <a:effectLst/>
              <a:uFillTx/>
              <a:latin typeface="+mn-lt"/>
              <a:ea typeface="+mn-ea"/>
              <a:cs typeface="+mn-cs"/>
              <a:sym typeface="苹方 中等" panose="020B0400000000000000" charset="-122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933855" y="2714017"/>
            <a:ext cx="6974732" cy="1926076"/>
          </a:xfrm>
          <a:prstGeom prst="roundRect">
            <a:avLst/>
          </a:prstGeom>
          <a:noFill/>
          <a:ln w="12700" cap="flat">
            <a:solidFill>
              <a:schemeClr val="accent1">
                <a:lumMod val="20000"/>
                <a:lumOff val="80000"/>
              </a:schemeClr>
            </a:solidFill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4435421" y="3575036"/>
            <a:ext cx="1441166" cy="2564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mr-IN" altLang="zh-CN" sz="1000" smtClean="0"/>
              <a:t>…</a:t>
            </a:r>
            <a:endParaRPr kumimoji="0" lang="zh-CN" altLang="en-US" sz="1000" b="0" i="0" u="none" strike="noStrike" cap="none" spc="0" normalizeH="0" baseline="0" dirty="0">
              <a:ln>
                <a:noFill/>
              </a:ln>
              <a:solidFill>
                <a:srgbClr val="53585F"/>
              </a:solidFill>
              <a:effectLst/>
              <a:uFillTx/>
              <a:latin typeface="+mn-lt"/>
              <a:ea typeface="+mn-ea"/>
              <a:cs typeface="+mn-cs"/>
              <a:sym typeface="苹方 中等" panose="020B0400000000000000" charset="-122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1116114" y="2921188"/>
            <a:ext cx="680936" cy="287258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200" b="0" i="0" u="none" strike="noStrike" cap="none" spc="0" normalizeH="0" baseline="0" dirty="0" smtClean="0">
                <a:ln>
                  <a:noFill/>
                </a:ln>
                <a:solidFill>
                  <a:srgbClr val="53585F"/>
                </a:solidFill>
                <a:effectLst/>
                <a:uFillTx/>
                <a:latin typeface="+mn-lt"/>
                <a:ea typeface="+mn-ea"/>
                <a:cs typeface="+mn-cs"/>
                <a:sym typeface="苹方 中等" panose="020B0400000000000000" charset="-122"/>
              </a:rPr>
              <a:t>Cube</a:t>
            </a:r>
            <a:endParaRPr kumimoji="0" lang="zh-CN" altLang="en-US" sz="1200" b="0" i="0" u="none" strike="noStrike" cap="none" spc="0" normalizeH="0" baseline="0" dirty="0">
              <a:ln>
                <a:noFill/>
              </a:ln>
              <a:solidFill>
                <a:srgbClr val="53585F"/>
              </a:solidFill>
              <a:effectLst/>
              <a:uFillTx/>
              <a:latin typeface="+mn-lt"/>
              <a:ea typeface="+mn-ea"/>
              <a:cs typeface="+mn-cs"/>
              <a:sym typeface="苹方 中等" panose="020B0400000000000000" charset="-122"/>
            </a:endParaRPr>
          </a:p>
        </p:txBody>
      </p:sp>
      <p:graphicFrame>
        <p:nvGraphicFramePr>
          <p:cNvPr id="14" name="表格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0182254"/>
              </p:ext>
            </p:extLst>
          </p:nvPr>
        </p:nvGraphicFramePr>
        <p:xfrm>
          <a:off x="1323968" y="5187006"/>
          <a:ext cx="1437681" cy="108483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956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20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38084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Rowkey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Value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5258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5258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16" name="直线箭头连接符 15"/>
          <p:cNvCxnSpPr/>
          <p:nvPr/>
        </p:nvCxnSpPr>
        <p:spPr>
          <a:xfrm>
            <a:off x="2042809" y="4357991"/>
            <a:ext cx="9727" cy="739302"/>
          </a:xfrm>
          <a:prstGeom prst="straightConnector1">
            <a:avLst/>
          </a:prstGeom>
          <a:noFill/>
          <a:ln w="63500" cap="flat">
            <a:solidFill>
              <a:schemeClr val="accent1">
                <a:lumMod val="20000"/>
                <a:lumOff val="80000"/>
              </a:schemeClr>
            </a:solidFill>
            <a:prstDash val="solid"/>
            <a:miter lim="400000"/>
            <a:tailEnd type="triangle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7" name="文本框 46"/>
          <p:cNvSpPr txBox="1"/>
          <p:nvPr/>
        </p:nvSpPr>
        <p:spPr>
          <a:xfrm>
            <a:off x="1323968" y="4905573"/>
            <a:ext cx="1382081" cy="287258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1200" smtClean="0"/>
              <a:t>Table 1</a:t>
            </a:r>
            <a:endParaRPr kumimoji="0" lang="zh-CN" altLang="en-US" sz="1200" b="0" i="0" u="none" strike="noStrike" cap="none" spc="0" normalizeH="0" baseline="0" dirty="0">
              <a:ln>
                <a:noFill/>
              </a:ln>
              <a:solidFill>
                <a:srgbClr val="53585F"/>
              </a:solidFill>
              <a:effectLst/>
              <a:uFillTx/>
              <a:latin typeface="+mn-lt"/>
              <a:ea typeface="+mn-ea"/>
              <a:cs typeface="+mn-cs"/>
              <a:sym typeface="苹方 中等" panose="020B0400000000000000" charset="-122"/>
            </a:endParaRPr>
          </a:p>
        </p:txBody>
      </p:sp>
      <p:graphicFrame>
        <p:nvGraphicFramePr>
          <p:cNvPr id="48" name="表格 4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264370"/>
              </p:ext>
            </p:extLst>
          </p:nvPr>
        </p:nvGraphicFramePr>
        <p:xfrm>
          <a:off x="4915234" y="5156510"/>
          <a:ext cx="1437681" cy="108483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956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20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38084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Rowkey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Value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5258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5258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49" name="直线箭头连接符 48"/>
          <p:cNvCxnSpPr/>
          <p:nvPr/>
        </p:nvCxnSpPr>
        <p:spPr>
          <a:xfrm>
            <a:off x="5634075" y="4327495"/>
            <a:ext cx="9727" cy="739302"/>
          </a:xfrm>
          <a:prstGeom prst="straightConnector1">
            <a:avLst/>
          </a:prstGeom>
          <a:noFill/>
          <a:ln w="63500" cap="flat">
            <a:solidFill>
              <a:schemeClr val="accent1">
                <a:lumMod val="20000"/>
                <a:lumOff val="80000"/>
              </a:schemeClr>
            </a:solidFill>
            <a:prstDash val="solid"/>
            <a:miter lim="400000"/>
            <a:tailEnd type="triangle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1" name="文本框 50"/>
          <p:cNvSpPr txBox="1"/>
          <p:nvPr/>
        </p:nvSpPr>
        <p:spPr>
          <a:xfrm>
            <a:off x="4915234" y="4877655"/>
            <a:ext cx="1382081" cy="287258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1200" dirty="0" smtClean="0"/>
              <a:t>Table N</a:t>
            </a:r>
            <a:endParaRPr kumimoji="0" lang="zh-CN" altLang="en-US" sz="1200" b="0" i="0" u="none" strike="noStrike" cap="none" spc="0" normalizeH="0" baseline="0" dirty="0">
              <a:ln>
                <a:noFill/>
              </a:ln>
              <a:solidFill>
                <a:srgbClr val="53585F"/>
              </a:solidFill>
              <a:effectLst/>
              <a:uFillTx/>
              <a:latin typeface="+mn-lt"/>
              <a:ea typeface="+mn-ea"/>
              <a:cs typeface="+mn-cs"/>
              <a:sym typeface="苹方 中等" panose="020B040000000000000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05385845"/>
      </p:ext>
    </p:extLst>
  </p:cSld>
  <p:clrMapOvr>
    <a:masterClrMapping/>
  </p:clrMapOvr>
  <p:transition spd="slow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DC1313"/>
                </a:solidFill>
              </a:rPr>
              <a:t>HBase Table Format</a:t>
            </a:r>
            <a:endParaRPr dirty="0">
              <a:solidFill>
                <a:srgbClr val="DC1313"/>
              </a:solidFill>
            </a:endParaRPr>
          </a:p>
        </p:txBody>
      </p:sp>
      <p:sp>
        <p:nvSpPr>
          <p:cNvPr id="204" name="Shape 204"/>
          <p:cNvSpPr>
            <a:spLocks noGrp="1"/>
          </p:cNvSpPr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Rowkey + Value</a:t>
            </a:r>
            <a:endParaRPr dirty="0"/>
          </a:p>
        </p:txBody>
      </p:sp>
      <p:grpSp>
        <p:nvGrpSpPr>
          <p:cNvPr id="9" name="组合 8"/>
          <p:cNvGrpSpPr/>
          <p:nvPr/>
        </p:nvGrpSpPr>
        <p:grpSpPr>
          <a:xfrm>
            <a:off x="5969000" y="147955"/>
            <a:ext cx="2927350" cy="252095"/>
            <a:chOff x="8988" y="198"/>
            <a:chExt cx="5022" cy="432"/>
          </a:xfrm>
        </p:grpSpPr>
        <p:pic>
          <p:nvPicPr>
            <p:cNvPr id="10" name="图片 9" descr="logo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988" y="198"/>
              <a:ext cx="5023" cy="433"/>
            </a:xfrm>
            <a:prstGeom prst="rect">
              <a:avLst/>
            </a:prstGeom>
          </p:spPr>
        </p:pic>
        <p:pic>
          <p:nvPicPr>
            <p:cNvPr id="11" name="图片 10" descr="logo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988" y="198"/>
              <a:ext cx="5023" cy="433"/>
            </a:xfrm>
            <a:prstGeom prst="rect">
              <a:avLst/>
            </a:prstGeom>
          </p:spPr>
        </p:pic>
      </p:grp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451245"/>
              </p:ext>
            </p:extLst>
          </p:nvPr>
        </p:nvGraphicFramePr>
        <p:xfrm>
          <a:off x="467431" y="3884081"/>
          <a:ext cx="5196252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660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60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660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6604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6604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6604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57199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Shard ID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Cuboid ID</a:t>
                      </a:r>
                      <a:r>
                        <a:rPr lang="zh-CN" altLang="en-US" dirty="0" smtClean="0"/>
                        <a:t> （</a:t>
                      </a:r>
                      <a:r>
                        <a:rPr lang="en-US" altLang="zh-CN" dirty="0" smtClean="0"/>
                        <a:t>long)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Dim 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Dim 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mr-IN" altLang="zh-CN" dirty="0" smtClean="0"/>
                        <a:t>…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Dim N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0390825"/>
              </p:ext>
            </p:extLst>
          </p:nvPr>
        </p:nvGraphicFramePr>
        <p:xfrm>
          <a:off x="5969000" y="3897757"/>
          <a:ext cx="2928471" cy="44352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61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61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761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43524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Measure 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mr-IN" altLang="zh-CN" dirty="0" smtClean="0"/>
                        <a:t>…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Measure N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" name="左大括号 4"/>
          <p:cNvSpPr/>
          <p:nvPr/>
        </p:nvSpPr>
        <p:spPr>
          <a:xfrm rot="16200000">
            <a:off x="2599566" y="2379133"/>
            <a:ext cx="931984" cy="5196251"/>
          </a:xfrm>
          <a:prstGeom prst="leftBrace">
            <a:avLst>
              <a:gd name="adj1" fmla="val 8333"/>
              <a:gd name="adj2" fmla="val 48093"/>
            </a:avLst>
          </a:prstGeom>
          <a:noFill/>
          <a:ln w="63500" cap="flat">
            <a:solidFill>
              <a:schemeClr val="accent1">
                <a:lumMod val="20000"/>
                <a:lumOff val="80000"/>
              </a:schemeClr>
            </a:solidFill>
            <a:prstDash val="solid"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495856" y="5613236"/>
            <a:ext cx="1119526" cy="410369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000" b="0" i="0" u="none" strike="noStrike" cap="none" spc="0" normalizeH="0" baseline="0" dirty="0" smtClean="0">
                <a:ln>
                  <a:noFill/>
                </a:ln>
                <a:solidFill>
                  <a:srgbClr val="53585F"/>
                </a:solidFill>
                <a:effectLst/>
                <a:uFillTx/>
                <a:latin typeface="+mn-lt"/>
                <a:ea typeface="+mn-ea"/>
                <a:cs typeface="+mn-cs"/>
                <a:sym typeface="苹方 中等" panose="020B0400000000000000" charset="-122"/>
              </a:rPr>
              <a:t>Rowkey</a:t>
            </a:r>
            <a:endParaRPr kumimoji="0" lang="zh-CN" altLang="en-US" sz="2000" b="0" i="0" u="none" strike="noStrike" cap="none" spc="0" normalizeH="0" baseline="0" dirty="0">
              <a:ln>
                <a:noFill/>
              </a:ln>
              <a:solidFill>
                <a:srgbClr val="53585F"/>
              </a:solidFill>
              <a:effectLst/>
              <a:uFillTx/>
              <a:latin typeface="+mn-lt"/>
              <a:ea typeface="+mn-ea"/>
              <a:cs typeface="+mn-cs"/>
              <a:sym typeface="苹方 中等" panose="020B0400000000000000" charset="-122"/>
            </a:endParaRPr>
          </a:p>
        </p:txBody>
      </p:sp>
      <p:sp>
        <p:nvSpPr>
          <p:cNvPr id="28" name="左大括号 27"/>
          <p:cNvSpPr/>
          <p:nvPr/>
        </p:nvSpPr>
        <p:spPr>
          <a:xfrm rot="16200000">
            <a:off x="6966976" y="3513292"/>
            <a:ext cx="931984" cy="2927934"/>
          </a:xfrm>
          <a:prstGeom prst="leftBrace">
            <a:avLst>
              <a:gd name="adj1" fmla="val 8333"/>
              <a:gd name="adj2" fmla="val 48093"/>
            </a:avLst>
          </a:prstGeom>
          <a:noFill/>
          <a:ln w="63500" cap="flat">
            <a:solidFill>
              <a:schemeClr val="accent1">
                <a:lumMod val="20000"/>
                <a:lumOff val="80000"/>
              </a:schemeClr>
            </a:solidFill>
            <a:prstDash val="solid"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defTabSz="914400" latinLnBrk="1"/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7072495" y="5595651"/>
            <a:ext cx="1119526" cy="410369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000" b="0" i="0" u="none" strike="noStrike" cap="none" spc="0" normalizeH="0" baseline="0" dirty="0" smtClean="0">
                <a:ln>
                  <a:noFill/>
                </a:ln>
                <a:solidFill>
                  <a:srgbClr val="53585F"/>
                </a:solidFill>
                <a:effectLst/>
                <a:uFillTx/>
                <a:latin typeface="+mn-lt"/>
                <a:ea typeface="+mn-ea"/>
                <a:cs typeface="+mn-cs"/>
                <a:sym typeface="苹方 中等" panose="020B0400000000000000" charset="-122"/>
              </a:rPr>
              <a:t>Value</a:t>
            </a:r>
            <a:endParaRPr kumimoji="0" lang="zh-CN" altLang="en-US" sz="2000" b="0" i="0" u="none" strike="noStrike" cap="none" spc="0" normalizeH="0" baseline="0" dirty="0">
              <a:ln>
                <a:noFill/>
              </a:ln>
              <a:solidFill>
                <a:srgbClr val="53585F"/>
              </a:solidFill>
              <a:effectLst/>
              <a:uFillTx/>
              <a:latin typeface="+mn-lt"/>
              <a:ea typeface="+mn-ea"/>
              <a:cs typeface="+mn-cs"/>
              <a:sym typeface="苹方 中等" panose="020B0400000000000000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228554" y="987615"/>
            <a:ext cx="8332155" cy="226728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1600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Dimension values are encoded to bytes (via dictionary or others)</a:t>
            </a:r>
            <a:endParaRPr lang="en-US" sz="16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1600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Measures are serialized into bytes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1600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HBase Rowkey format: Shard ID (2 bytes) + Cuboid ID (8 bytes) + Dimensions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1600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HBase Value: measures serialized bytes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1600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T</a:t>
            </a:r>
            <a:r>
              <a:rPr lang="en-US" sz="1600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able is split into regions by Shard ID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1600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User can group measures into 1 or multiple column families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544749" y="4367637"/>
            <a:ext cx="680936" cy="287258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200" b="0" i="0" u="none" strike="noStrike" cap="none" spc="0" normalizeH="0" baseline="0" dirty="0" smtClean="0">
                <a:ln>
                  <a:noFill/>
                </a:ln>
                <a:solidFill>
                  <a:srgbClr val="53585F"/>
                </a:solidFill>
                <a:effectLst/>
                <a:uFillTx/>
                <a:latin typeface="+mn-lt"/>
                <a:ea typeface="+mn-ea"/>
                <a:cs typeface="+mn-cs"/>
                <a:sym typeface="苹方 中等" panose="020B0400000000000000" charset="-122"/>
              </a:rPr>
              <a:t>2</a:t>
            </a:r>
            <a:r>
              <a:rPr kumimoji="0" lang="zh-CN" altLang="en-US" sz="1200" b="0" i="0" u="none" strike="noStrike" cap="none" spc="0" normalizeH="0" baseline="0" dirty="0" smtClean="0">
                <a:ln>
                  <a:noFill/>
                </a:ln>
                <a:solidFill>
                  <a:srgbClr val="53585F"/>
                </a:solidFill>
                <a:effectLst/>
                <a:uFillTx/>
                <a:latin typeface="+mn-lt"/>
                <a:ea typeface="+mn-ea"/>
                <a:cs typeface="+mn-cs"/>
                <a:sym typeface="苹方 中等" panose="020B0400000000000000" charset="-122"/>
              </a:rPr>
              <a:t> </a:t>
            </a:r>
            <a:r>
              <a:rPr kumimoji="0" lang="en-US" altLang="zh-CN" sz="1200" b="0" i="0" u="none" strike="noStrike" cap="none" spc="0" normalizeH="0" baseline="0" dirty="0" smtClean="0">
                <a:ln>
                  <a:noFill/>
                </a:ln>
                <a:solidFill>
                  <a:srgbClr val="53585F"/>
                </a:solidFill>
                <a:effectLst/>
                <a:uFillTx/>
                <a:latin typeface="+mn-lt"/>
                <a:ea typeface="+mn-ea"/>
                <a:cs typeface="+mn-cs"/>
                <a:sym typeface="苹方 中等" panose="020B0400000000000000" charset="-122"/>
              </a:rPr>
              <a:t>bytes</a:t>
            </a:r>
            <a:endParaRPr kumimoji="0" lang="zh-CN" altLang="en-US" sz="1200" b="0" i="0" u="none" strike="noStrike" cap="none" spc="0" normalizeH="0" baseline="0" dirty="0">
              <a:ln>
                <a:noFill/>
              </a:ln>
              <a:solidFill>
                <a:srgbClr val="53585F"/>
              </a:solidFill>
              <a:effectLst/>
              <a:uFillTx/>
              <a:latin typeface="+mn-lt"/>
              <a:ea typeface="+mn-ea"/>
              <a:cs typeface="+mn-cs"/>
              <a:sym typeface="苹方 中等" panose="020B0400000000000000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1419734" y="4367637"/>
            <a:ext cx="680936" cy="287258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1200" dirty="0"/>
              <a:t>8</a:t>
            </a:r>
            <a:r>
              <a:rPr kumimoji="0" lang="zh-CN" altLang="en-US" sz="1200" b="0" i="0" u="none" strike="noStrike" cap="none" spc="0" normalizeH="0" baseline="0" dirty="0" smtClean="0">
                <a:ln>
                  <a:noFill/>
                </a:ln>
                <a:solidFill>
                  <a:srgbClr val="53585F"/>
                </a:solidFill>
                <a:effectLst/>
                <a:uFillTx/>
                <a:latin typeface="+mn-lt"/>
                <a:ea typeface="+mn-ea"/>
                <a:cs typeface="+mn-cs"/>
                <a:sym typeface="苹方 中等" panose="020B0400000000000000" charset="-122"/>
              </a:rPr>
              <a:t> </a:t>
            </a:r>
            <a:r>
              <a:rPr kumimoji="0" lang="en-US" altLang="zh-CN" sz="1200" b="0" i="0" u="none" strike="noStrike" cap="none" spc="0" normalizeH="0" baseline="0" dirty="0" smtClean="0">
                <a:ln>
                  <a:noFill/>
                </a:ln>
                <a:solidFill>
                  <a:srgbClr val="53585F"/>
                </a:solidFill>
                <a:effectLst/>
                <a:uFillTx/>
                <a:latin typeface="+mn-lt"/>
                <a:ea typeface="+mn-ea"/>
                <a:cs typeface="+mn-cs"/>
                <a:sym typeface="苹方 中等" panose="020B0400000000000000" charset="-122"/>
              </a:rPr>
              <a:t>bytes</a:t>
            </a:r>
            <a:endParaRPr kumimoji="0" lang="zh-CN" altLang="en-US" sz="1200" b="0" i="0" u="none" strike="noStrike" cap="none" spc="0" normalizeH="0" baseline="0" dirty="0">
              <a:ln>
                <a:noFill/>
              </a:ln>
              <a:solidFill>
                <a:srgbClr val="53585F"/>
              </a:solidFill>
              <a:effectLst/>
              <a:uFillTx/>
              <a:latin typeface="+mn-lt"/>
              <a:ea typeface="+mn-ea"/>
              <a:cs typeface="+mn-cs"/>
              <a:sym typeface="苹方 中等" panose="020B040000000000000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46027928"/>
      </p:ext>
    </p:extLst>
  </p:cSld>
  <p:clrMapOvr>
    <a:masterClrMapping/>
  </p:clrMapOvr>
  <p:transition spd="slow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>
            <a:normAutofit fontScale="92500"/>
          </a:bodyPr>
          <a:lstStyle/>
          <a:p>
            <a:r>
              <a:rPr lang="en-US" dirty="0" smtClean="0">
                <a:solidFill>
                  <a:srgbClr val="DC1313"/>
                </a:solidFill>
              </a:rPr>
              <a:t>How Cube be Persisted in HBase</a:t>
            </a:r>
            <a:endParaRPr dirty="0">
              <a:solidFill>
                <a:srgbClr val="DC1313"/>
              </a:solidFill>
            </a:endParaRPr>
          </a:p>
        </p:txBody>
      </p:sp>
      <p:sp>
        <p:nvSpPr>
          <p:cNvPr id="204" name="Shape 204"/>
          <p:cNvSpPr>
            <a:spLocks noGrp="1"/>
          </p:cNvSpPr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Example: a </a:t>
            </a:r>
            <a:r>
              <a:rPr lang="en-US" dirty="0"/>
              <a:t>T</a:t>
            </a:r>
            <a:r>
              <a:rPr lang="en-US" dirty="0" smtClean="0"/>
              <a:t>iny Cube</a:t>
            </a:r>
            <a:endParaRPr dirty="0"/>
          </a:p>
        </p:txBody>
      </p:sp>
      <p:grpSp>
        <p:nvGrpSpPr>
          <p:cNvPr id="9" name="组合 8"/>
          <p:cNvGrpSpPr/>
          <p:nvPr/>
        </p:nvGrpSpPr>
        <p:grpSpPr>
          <a:xfrm>
            <a:off x="5969000" y="147955"/>
            <a:ext cx="2927350" cy="252095"/>
            <a:chOff x="8988" y="198"/>
            <a:chExt cx="5022" cy="432"/>
          </a:xfrm>
        </p:grpSpPr>
        <p:pic>
          <p:nvPicPr>
            <p:cNvPr id="10" name="图片 9" descr="logo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988" y="198"/>
              <a:ext cx="5023" cy="433"/>
            </a:xfrm>
            <a:prstGeom prst="rect">
              <a:avLst/>
            </a:prstGeom>
          </p:spPr>
        </p:pic>
        <p:pic>
          <p:nvPicPr>
            <p:cNvPr id="11" name="图片 10" descr="logo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988" y="198"/>
              <a:ext cx="5023" cy="433"/>
            </a:xfrm>
            <a:prstGeom prst="rect">
              <a:avLst/>
            </a:prstGeom>
          </p:spPr>
        </p:pic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7270" y="2052459"/>
            <a:ext cx="7130275" cy="431713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28554" y="947304"/>
            <a:ext cx="7689761" cy="78996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1600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2 dimensions and 1 measure; total 4 cuboids: 00,01,10,11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1600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 Please note the Shard ID is not appeared here</a:t>
            </a:r>
          </a:p>
        </p:txBody>
      </p:sp>
    </p:spTree>
    <p:extLst>
      <p:ext uri="{BB962C8B-B14F-4D97-AF65-F5344CB8AC3E}">
        <p14:creationId xmlns:p14="http://schemas.microsoft.com/office/powerpoint/2010/main" val="1525133605"/>
      </p:ext>
    </p:extLst>
  </p:cSld>
  <p:clrMapOvr>
    <a:masterClrMapping/>
  </p:clrMapOvr>
  <p:transition spd="slow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DC1313"/>
                </a:solidFill>
              </a:rPr>
              <a:t>How Cube be Queried</a:t>
            </a:r>
            <a:endParaRPr dirty="0">
              <a:solidFill>
                <a:srgbClr val="DC1313"/>
              </a:solidFill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5969000" y="147955"/>
            <a:ext cx="2927350" cy="252095"/>
            <a:chOff x="8988" y="198"/>
            <a:chExt cx="5022" cy="432"/>
          </a:xfrm>
        </p:grpSpPr>
        <p:pic>
          <p:nvPicPr>
            <p:cNvPr id="10" name="图片 9" descr="logo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988" y="198"/>
              <a:ext cx="5023" cy="433"/>
            </a:xfrm>
            <a:prstGeom prst="rect">
              <a:avLst/>
            </a:prstGeom>
          </p:spPr>
        </p:pic>
        <p:pic>
          <p:nvPicPr>
            <p:cNvPr id="11" name="图片 10" descr="logo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988" y="198"/>
              <a:ext cx="5023" cy="433"/>
            </a:xfrm>
            <a:prstGeom prst="rect">
              <a:avLst/>
            </a:prstGeom>
          </p:spPr>
        </p:pic>
      </p:grpSp>
      <p:sp>
        <p:nvSpPr>
          <p:cNvPr id="23" name="文本框 22"/>
          <p:cNvSpPr txBox="1"/>
          <p:nvPr/>
        </p:nvSpPr>
        <p:spPr>
          <a:xfrm>
            <a:off x="228554" y="1076519"/>
            <a:ext cx="7689761" cy="33752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1600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Kylin parses SQL to get the dimension and measures;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1600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Identify the Model and Cube;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1600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Identify the Cuboid to scan;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1600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Identify the Cube segments;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1600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Leverage filter condition to narrow down scan range;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1600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Send aggregation logic to HBase coprocessor, do storage-side filtering and aggregation;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1600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On each HBase RS returned, de-code and do final processing in Calcite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sz="1600" dirty="0" smtClean="0">
              <a:solidFill>
                <a:srgbClr val="C000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90665" y="4896212"/>
            <a:ext cx="2110902" cy="748923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en-US" altLang="zh-CN" sz="1400" dirty="0"/>
              <a:t>select city </a:t>
            </a:r>
            <a:r>
              <a:rPr lang="en-US" altLang="zh-CN" sz="1400" dirty="0" smtClean="0"/>
              <a:t>, </a:t>
            </a:r>
            <a:r>
              <a:rPr lang="en-US" altLang="zh-CN" sz="1400" dirty="0"/>
              <a:t>sum(price) from table where </a:t>
            </a:r>
            <a:r>
              <a:rPr lang="en-US" altLang="zh-CN" sz="1400" dirty="0" smtClean="0"/>
              <a:t>year= 1993 </a:t>
            </a:r>
            <a:r>
              <a:rPr lang="en-US" altLang="zh-CN" sz="1400" dirty="0"/>
              <a:t>group by year</a:t>
            </a:r>
            <a:endParaRPr kumimoji="0" lang="zh-CN" altLang="en-US" sz="1400" b="0" i="0" u="none" strike="noStrike" cap="none" spc="0" normalizeH="0" baseline="0" dirty="0">
              <a:ln>
                <a:noFill/>
              </a:ln>
              <a:solidFill>
                <a:srgbClr val="53585F"/>
              </a:solidFill>
              <a:effectLst/>
              <a:uFillTx/>
              <a:latin typeface="+mn-lt"/>
              <a:ea typeface="+mn-ea"/>
              <a:cs typeface="+mn-cs"/>
              <a:sym typeface="苹方 中等" panose="020B0400000000000000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4608232" y="4598693"/>
            <a:ext cx="3753890" cy="1610697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en-US" altLang="zh-CN" sz="1400" dirty="0" smtClean="0"/>
              <a:t>Dimension: city, year</a:t>
            </a:r>
          </a:p>
          <a:p>
            <a:r>
              <a:rPr lang="en-US" altLang="zh-CN" sz="1400" dirty="0" smtClean="0"/>
              <a:t>Cuboid ID: 00000011</a:t>
            </a:r>
          </a:p>
          <a:p>
            <a:r>
              <a:rPr lang="en-US" altLang="zh-CN" sz="1400" dirty="0" smtClean="0"/>
              <a:t>Filter: year=1993 (encoded value: 0)</a:t>
            </a:r>
          </a:p>
          <a:p>
            <a:endParaRPr lang="en-US" altLang="zh-CN" sz="1400" dirty="0" smtClean="0"/>
          </a:p>
          <a:p>
            <a:r>
              <a:rPr lang="en-US" altLang="zh-CN" sz="1400" dirty="0" smtClean="0"/>
              <a:t>Scan start: 00000011|0</a:t>
            </a:r>
          </a:p>
          <a:p>
            <a:r>
              <a:rPr lang="en-US" altLang="zh-CN" sz="1400" dirty="0"/>
              <a:t>Scan </a:t>
            </a:r>
            <a:r>
              <a:rPr lang="en-US" altLang="zh-CN" sz="1400" dirty="0" smtClean="0"/>
              <a:t>end: 00000011|1</a:t>
            </a:r>
          </a:p>
          <a:p>
            <a:endParaRPr kumimoji="0" lang="zh-CN" altLang="en-US" sz="1400" b="0" i="0" u="none" strike="noStrike" cap="none" spc="0" normalizeH="0" baseline="0" dirty="0">
              <a:ln>
                <a:noFill/>
              </a:ln>
              <a:solidFill>
                <a:srgbClr val="53585F"/>
              </a:solidFill>
              <a:effectLst/>
              <a:uFillTx/>
              <a:latin typeface="+mn-lt"/>
              <a:ea typeface="+mn-ea"/>
              <a:cs typeface="+mn-cs"/>
              <a:sym typeface="苹方 中等" panose="020B0400000000000000" charset="-122"/>
            </a:endParaRPr>
          </a:p>
        </p:txBody>
      </p:sp>
      <p:cxnSp>
        <p:nvCxnSpPr>
          <p:cNvPr id="4" name="直线箭头连接符 3"/>
          <p:cNvCxnSpPr/>
          <p:nvPr/>
        </p:nvCxnSpPr>
        <p:spPr>
          <a:xfrm>
            <a:off x="3151762" y="5270673"/>
            <a:ext cx="1254868" cy="0"/>
          </a:xfrm>
          <a:prstGeom prst="straightConnector1">
            <a:avLst/>
          </a:prstGeom>
          <a:noFill/>
          <a:ln w="63500" cap="flat">
            <a:solidFill>
              <a:schemeClr val="accent1">
                <a:lumMod val="20000"/>
                <a:lumOff val="80000"/>
              </a:schemeClr>
            </a:solidFill>
            <a:prstDash val="solid"/>
            <a:miter lim="400000"/>
            <a:tailEnd type="triangle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398452148"/>
      </p:ext>
    </p:extLst>
  </p:cSld>
  <p:clrMapOvr>
    <a:masterClrMapping/>
  </p:clrMapOvr>
  <p:transition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>
            <a:spLocks noGrp="1"/>
          </p:cNvSpPr>
          <p:nvPr>
            <p:ph type="title"/>
          </p:nvPr>
        </p:nvSpPr>
        <p:spPr>
          <a:xfrm>
            <a:off x="586740" y="922020"/>
            <a:ext cx="2395220" cy="752475"/>
          </a:xfrm>
          <a:prstGeom prst="rect">
            <a:avLst/>
          </a:prstGeom>
        </p:spPr>
        <p:txBody>
          <a:bodyPr>
            <a:normAutofit/>
          </a:bodyPr>
          <a:lstStyle>
            <a:lvl1pPr defTabSz="784225">
              <a:defRPr sz="10640">
                <a:latin typeface="+mn-lt"/>
                <a:ea typeface="+mn-ea"/>
                <a:cs typeface="+mn-cs"/>
                <a:sym typeface="苹方 中等" panose="020B0400000000000000" charset="-122"/>
              </a:defRPr>
            </a:lvl1pPr>
          </a:lstStyle>
          <a:p>
            <a:r>
              <a:rPr sz="3600" dirty="0">
                <a:sym typeface="+mn-ea"/>
              </a:rPr>
              <a:t>C</a:t>
            </a:r>
            <a:r>
              <a:rPr lang="en-US" sz="3600" dirty="0">
                <a:sym typeface="+mn-ea"/>
              </a:rPr>
              <a:t>ontent</a:t>
            </a:r>
            <a:endParaRPr lang="en-US" sz="3600" dirty="0"/>
          </a:p>
        </p:txBody>
      </p:sp>
      <p:grpSp>
        <p:nvGrpSpPr>
          <p:cNvPr id="6" name="组合 5"/>
          <p:cNvGrpSpPr/>
          <p:nvPr/>
        </p:nvGrpSpPr>
        <p:grpSpPr>
          <a:xfrm>
            <a:off x="4386239" y="1578873"/>
            <a:ext cx="4058109" cy="4348399"/>
            <a:chOff x="7101" y="2480"/>
            <a:chExt cx="5218" cy="5939"/>
          </a:xfrm>
        </p:grpSpPr>
        <p:sp>
          <p:nvSpPr>
            <p:cNvPr id="166" name="Shape 166"/>
            <p:cNvSpPr/>
            <p:nvPr/>
          </p:nvSpPr>
          <p:spPr>
            <a:xfrm>
              <a:off x="7101" y="2542"/>
              <a:ext cx="764" cy="683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19050" tIns="19050" rIns="19050" bIns="19050" anchor="ctr">
              <a:spAutoFit/>
            </a:bodyPr>
            <a:lstStyle>
              <a:lvl1pPr>
                <a:defRPr sz="8000">
                  <a:solidFill>
                    <a:schemeClr val="accent1">
                      <a:hueOff val="-78757"/>
                      <a:satOff val="2397"/>
                      <a:lumOff val="10536"/>
                    </a:schemeClr>
                  </a:solidFill>
                  <a:latin typeface="Futura"/>
                  <a:ea typeface="Futura"/>
                  <a:cs typeface="Futura"/>
                  <a:sym typeface="Futura"/>
                </a:defRPr>
              </a:lvl1pPr>
            </a:lstStyle>
            <a:p>
              <a:r>
                <a:rPr lang="en-US" altLang="zh-CN" sz="3000" dirty="0" smtClean="0">
                  <a:solidFill>
                    <a:schemeClr val="accent5"/>
                  </a:solidFill>
                </a:rPr>
                <a:t>0</a:t>
              </a:r>
              <a:r>
                <a:rPr sz="3000" dirty="0" smtClean="0">
                  <a:solidFill>
                    <a:schemeClr val="accent5"/>
                  </a:solidFill>
                </a:rPr>
                <a:t>1</a:t>
              </a:r>
              <a:endParaRPr sz="3000" dirty="0">
                <a:solidFill>
                  <a:schemeClr val="accent5"/>
                </a:solidFill>
              </a:endParaRPr>
            </a:p>
          </p:txBody>
        </p:sp>
        <p:sp>
          <p:nvSpPr>
            <p:cNvPr id="167" name="Shape 167"/>
            <p:cNvSpPr/>
            <p:nvPr/>
          </p:nvSpPr>
          <p:spPr>
            <a:xfrm>
              <a:off x="7101" y="4220"/>
              <a:ext cx="764" cy="683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19050" tIns="19050" rIns="19050" bIns="19050" anchor="ctr">
              <a:spAutoFit/>
            </a:bodyPr>
            <a:lstStyle>
              <a:lvl1pPr>
                <a:defRPr sz="8000">
                  <a:solidFill>
                    <a:schemeClr val="accent1">
                      <a:hueOff val="-78757"/>
                      <a:satOff val="2397"/>
                      <a:lumOff val="10536"/>
                    </a:schemeClr>
                  </a:solidFill>
                  <a:latin typeface="Futura"/>
                  <a:ea typeface="Futura"/>
                  <a:cs typeface="Futura"/>
                  <a:sym typeface="Futura"/>
                </a:defRPr>
              </a:lvl1pPr>
            </a:lstStyle>
            <a:p>
              <a:r>
                <a:rPr lang="en-US" altLang="zh-CN" sz="3000" dirty="0" smtClean="0">
                  <a:solidFill>
                    <a:srgbClr val="C82506"/>
                  </a:solidFill>
                </a:rPr>
                <a:t>0</a:t>
              </a:r>
              <a:r>
                <a:rPr sz="3000" dirty="0" smtClean="0">
                  <a:solidFill>
                    <a:srgbClr val="C82506"/>
                  </a:solidFill>
                </a:rPr>
                <a:t>2</a:t>
              </a:r>
              <a:endParaRPr sz="3000" dirty="0">
                <a:solidFill>
                  <a:srgbClr val="C82506"/>
                </a:solidFill>
              </a:endParaRPr>
            </a:p>
          </p:txBody>
        </p:sp>
        <p:sp>
          <p:nvSpPr>
            <p:cNvPr id="168" name="Shape 168"/>
            <p:cNvSpPr/>
            <p:nvPr/>
          </p:nvSpPr>
          <p:spPr>
            <a:xfrm>
              <a:off x="7101" y="7576"/>
              <a:ext cx="764" cy="683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19050" tIns="19050" rIns="19050" bIns="19050" anchor="ctr">
              <a:spAutoFit/>
            </a:bodyPr>
            <a:lstStyle>
              <a:lvl1pPr>
                <a:defRPr sz="8000">
                  <a:solidFill>
                    <a:schemeClr val="accent1">
                      <a:hueOff val="-78757"/>
                      <a:satOff val="2397"/>
                      <a:lumOff val="10536"/>
                    </a:schemeClr>
                  </a:solidFill>
                  <a:latin typeface="Futura"/>
                  <a:ea typeface="Futura"/>
                  <a:cs typeface="Futura"/>
                  <a:sym typeface="Futura"/>
                </a:defRPr>
              </a:lvl1pPr>
            </a:lstStyle>
            <a:p>
              <a:r>
                <a:rPr lang="en-US" altLang="zh-CN" sz="3000" dirty="0" smtClean="0">
                  <a:solidFill>
                    <a:srgbClr val="C82506"/>
                  </a:solidFill>
                </a:rPr>
                <a:t>0</a:t>
              </a:r>
              <a:r>
                <a:rPr sz="3000" dirty="0" smtClean="0">
                  <a:solidFill>
                    <a:srgbClr val="C82506"/>
                  </a:solidFill>
                </a:rPr>
                <a:t>4</a:t>
              </a:r>
              <a:endParaRPr sz="3000" dirty="0">
                <a:solidFill>
                  <a:srgbClr val="C82506"/>
                </a:solidFill>
              </a:endParaRPr>
            </a:p>
          </p:txBody>
        </p:sp>
        <p:sp>
          <p:nvSpPr>
            <p:cNvPr id="169" name="Shape 169"/>
            <p:cNvSpPr/>
            <p:nvPr/>
          </p:nvSpPr>
          <p:spPr>
            <a:xfrm>
              <a:off x="7101" y="5898"/>
              <a:ext cx="764" cy="683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19050" tIns="19050" rIns="19050" bIns="19050" anchor="ctr">
              <a:spAutoFit/>
            </a:bodyPr>
            <a:lstStyle>
              <a:lvl1pPr>
                <a:defRPr sz="8000">
                  <a:solidFill>
                    <a:schemeClr val="accent1">
                      <a:hueOff val="-78757"/>
                      <a:satOff val="2397"/>
                      <a:lumOff val="10536"/>
                    </a:schemeClr>
                  </a:solidFill>
                  <a:latin typeface="Futura"/>
                  <a:ea typeface="Futura"/>
                  <a:cs typeface="Futura"/>
                  <a:sym typeface="Futura"/>
                </a:defRPr>
              </a:lvl1pPr>
            </a:lstStyle>
            <a:p>
              <a:r>
                <a:rPr lang="en-US" altLang="zh-CN" sz="3000" dirty="0" smtClean="0">
                  <a:solidFill>
                    <a:srgbClr val="C82506"/>
                  </a:solidFill>
                </a:rPr>
                <a:t>0</a:t>
              </a:r>
              <a:r>
                <a:rPr sz="3000" dirty="0" smtClean="0">
                  <a:solidFill>
                    <a:srgbClr val="C82506"/>
                  </a:solidFill>
                </a:rPr>
                <a:t>3</a:t>
              </a:r>
              <a:endParaRPr sz="3000" dirty="0">
                <a:solidFill>
                  <a:srgbClr val="C82506"/>
                </a:solidFill>
              </a:endParaRPr>
            </a:p>
          </p:txBody>
        </p:sp>
        <p:grpSp>
          <p:nvGrpSpPr>
            <p:cNvPr id="172" name="Group 172"/>
            <p:cNvGrpSpPr/>
            <p:nvPr/>
          </p:nvGrpSpPr>
          <p:grpSpPr>
            <a:xfrm>
              <a:off x="8188" y="2480"/>
              <a:ext cx="4131" cy="1029"/>
              <a:chOff x="0" y="139465"/>
              <a:chExt cx="6994450" cy="1743425"/>
            </a:xfrm>
          </p:grpSpPr>
          <p:sp>
            <p:nvSpPr>
              <p:cNvPr id="170" name="Shape 170"/>
              <p:cNvSpPr/>
              <p:nvPr/>
            </p:nvSpPr>
            <p:spPr>
              <a:xfrm>
                <a:off x="0" y="139465"/>
                <a:ext cx="6994450" cy="8894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19050" tIns="19050" rIns="19050" bIns="19050" numCol="1" anchor="ctr">
                <a:spAutoFit/>
              </a:bodyPr>
              <a:lstStyle>
                <a:lvl1pPr>
                  <a:defRPr sz="6000"/>
                </a:lvl1pPr>
              </a:lstStyle>
              <a:p>
                <a:r>
                  <a:rPr lang="en-US" sz="2250" dirty="0" smtClean="0"/>
                  <a:t>What is Apache Kylin</a:t>
                </a:r>
                <a:endParaRPr sz="2250" dirty="0"/>
              </a:p>
            </p:txBody>
          </p:sp>
          <p:sp>
            <p:nvSpPr>
              <p:cNvPr id="171" name="Shape 171"/>
              <p:cNvSpPr/>
              <p:nvPr/>
            </p:nvSpPr>
            <p:spPr>
              <a:xfrm>
                <a:off x="6024" y="992512"/>
                <a:ext cx="5420135" cy="89037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19050" tIns="19050" rIns="19050" bIns="19050" numCol="1" anchor="ctr">
                <a:spAutoFit/>
              </a:bodyPr>
              <a:lstStyle>
                <a:lvl1pPr>
                  <a:defRPr sz="3000">
                    <a:solidFill>
                      <a:srgbClr val="A6AAA9"/>
                    </a:solidFill>
                    <a:latin typeface="苹方 常规" panose="020B0300000000000000" charset="-122"/>
                    <a:ea typeface="苹方 常规" panose="020B0300000000000000" charset="-122"/>
                    <a:cs typeface="苹方 常规" panose="020B0300000000000000" charset="-122"/>
                    <a:sym typeface="苹方 常规" panose="020B0300000000000000" charset="-122"/>
                  </a:defRPr>
                </a:lvl1pPr>
              </a:lstStyle>
              <a:p>
                <a:r>
                  <a:rPr lang="en-US" sz="1125" dirty="0" smtClean="0"/>
                  <a:t>Apache Kylin introduction, architecture and relationship with others</a:t>
                </a:r>
                <a:endParaRPr sz="1125" dirty="0"/>
              </a:p>
            </p:txBody>
          </p:sp>
        </p:grpSp>
        <p:grpSp>
          <p:nvGrpSpPr>
            <p:cNvPr id="175" name="Group 175"/>
            <p:cNvGrpSpPr/>
            <p:nvPr/>
          </p:nvGrpSpPr>
          <p:grpSpPr>
            <a:xfrm>
              <a:off x="8177" y="4320"/>
              <a:ext cx="3992" cy="926"/>
              <a:chOff x="-18626" y="414075"/>
              <a:chExt cx="6759491" cy="1568884"/>
            </a:xfrm>
          </p:grpSpPr>
          <p:sp>
            <p:nvSpPr>
              <p:cNvPr id="173" name="Shape 173"/>
              <p:cNvSpPr/>
              <p:nvPr/>
            </p:nvSpPr>
            <p:spPr>
              <a:xfrm>
                <a:off x="-18626" y="414075"/>
                <a:ext cx="6759491" cy="88850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19050" tIns="19050" rIns="19050" bIns="19050" numCol="1" anchor="ctr">
                <a:spAutoFit/>
              </a:bodyPr>
              <a:lstStyle>
                <a:lvl1pPr>
                  <a:defRPr sz="6000"/>
                </a:lvl1pPr>
              </a:lstStyle>
              <a:p>
                <a:r>
                  <a:rPr lang="en-US" sz="2250" dirty="0" smtClean="0">
                    <a:sym typeface="+mn-ea"/>
                  </a:rPr>
                  <a:t>Why Apache HBase</a:t>
                </a:r>
                <a:endParaRPr sz="2250" dirty="0"/>
              </a:p>
            </p:txBody>
          </p:sp>
          <p:sp>
            <p:nvSpPr>
              <p:cNvPr id="174" name="Shape 174"/>
              <p:cNvSpPr/>
              <p:nvPr/>
            </p:nvSpPr>
            <p:spPr>
              <a:xfrm>
                <a:off x="6025" y="1092127"/>
                <a:ext cx="4952011" cy="89083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19050" tIns="19050" rIns="19050" bIns="19050" numCol="1" anchor="ctr">
                <a:spAutoFit/>
              </a:bodyPr>
              <a:lstStyle>
                <a:lvl1pPr>
                  <a:defRPr sz="3000">
                    <a:solidFill>
                      <a:srgbClr val="A6AAA9"/>
                    </a:solidFill>
                    <a:latin typeface="苹方 常规" panose="020B0300000000000000" charset="-122"/>
                    <a:ea typeface="苹方 常规" panose="020B0300000000000000" charset="-122"/>
                    <a:cs typeface="苹方 常规" panose="020B0300000000000000" charset="-122"/>
                    <a:sym typeface="苹方 常规" panose="020B0300000000000000" charset="-122"/>
                  </a:defRPr>
                </a:lvl1pPr>
              </a:lstStyle>
              <a:p>
                <a:r>
                  <a:rPr lang="en-US" sz="1125" dirty="0" smtClean="0"/>
                  <a:t>Key factors that Kylin selects HBase as the storage engine</a:t>
                </a:r>
                <a:endParaRPr sz="1125" dirty="0"/>
              </a:p>
            </p:txBody>
          </p:sp>
        </p:grpSp>
        <p:grpSp>
          <p:nvGrpSpPr>
            <p:cNvPr id="178" name="Group 178"/>
            <p:cNvGrpSpPr/>
            <p:nvPr/>
          </p:nvGrpSpPr>
          <p:grpSpPr>
            <a:xfrm>
              <a:off x="8177" y="5599"/>
              <a:ext cx="4003" cy="1263"/>
              <a:chOff x="-18580" y="-260828"/>
              <a:chExt cx="6778355" cy="2138693"/>
            </a:xfrm>
          </p:grpSpPr>
          <p:sp>
            <p:nvSpPr>
              <p:cNvPr id="176" name="Shape 176"/>
              <p:cNvSpPr/>
              <p:nvPr/>
            </p:nvSpPr>
            <p:spPr>
              <a:xfrm>
                <a:off x="238" y="-260828"/>
                <a:ext cx="6759537" cy="169005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19050" tIns="19050" rIns="19050" bIns="19050" numCol="1" anchor="ctr">
                <a:spAutoFit/>
              </a:bodyPr>
              <a:lstStyle>
                <a:lvl1pPr>
                  <a:defRPr sz="6000"/>
                </a:lvl1pPr>
              </a:lstStyle>
              <a:p>
                <a:r>
                  <a:rPr lang="en-US" sz="2250" dirty="0" smtClean="0">
                    <a:sym typeface="+mn-ea"/>
                  </a:rPr>
                  <a:t>How to use HBase in OLAP</a:t>
                </a:r>
                <a:endParaRPr sz="2250" dirty="0"/>
              </a:p>
            </p:txBody>
          </p:sp>
          <p:sp>
            <p:nvSpPr>
              <p:cNvPr id="177" name="Shape 177"/>
              <p:cNvSpPr/>
              <p:nvPr/>
            </p:nvSpPr>
            <p:spPr>
              <a:xfrm>
                <a:off x="-18580" y="1388323"/>
                <a:ext cx="4625302" cy="48954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19050" tIns="19050" rIns="19050" bIns="19050" numCol="1" anchor="ctr">
                <a:spAutoFit/>
              </a:bodyPr>
              <a:lstStyle>
                <a:lvl1pPr>
                  <a:defRPr sz="3000">
                    <a:solidFill>
                      <a:srgbClr val="A6AAA9"/>
                    </a:solidFill>
                    <a:latin typeface="苹方 常规" panose="020B0300000000000000" charset="-122"/>
                    <a:ea typeface="苹方 常规" panose="020B0300000000000000" charset="-122"/>
                    <a:cs typeface="苹方 常规" panose="020B0300000000000000" charset="-122"/>
                    <a:sym typeface="苹方 常规" panose="020B0300000000000000" charset="-122"/>
                  </a:defRPr>
                </a:lvl1pPr>
              </a:lstStyle>
              <a:p>
                <a:r>
                  <a:rPr lang="en-US" sz="1125" dirty="0" smtClean="0"/>
                  <a:t>How Kylin works on HBase</a:t>
                </a:r>
                <a:endParaRPr sz="1125" dirty="0"/>
              </a:p>
            </p:txBody>
          </p:sp>
        </p:grpSp>
        <p:grpSp>
          <p:nvGrpSpPr>
            <p:cNvPr id="181" name="Group 181"/>
            <p:cNvGrpSpPr/>
            <p:nvPr/>
          </p:nvGrpSpPr>
          <p:grpSpPr>
            <a:xfrm>
              <a:off x="8188" y="7514"/>
              <a:ext cx="3992" cy="905"/>
              <a:chOff x="0" y="139950"/>
              <a:chExt cx="6759491" cy="1533827"/>
            </a:xfrm>
          </p:grpSpPr>
          <p:sp>
            <p:nvSpPr>
              <p:cNvPr id="179" name="Shape 179"/>
              <p:cNvSpPr/>
              <p:nvPr/>
            </p:nvSpPr>
            <p:spPr>
              <a:xfrm>
                <a:off x="0" y="139950"/>
                <a:ext cx="6759491" cy="88849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19050" tIns="19050" rIns="19050" bIns="19050" numCol="1" anchor="ctr">
                <a:spAutoFit/>
              </a:bodyPr>
              <a:lstStyle>
                <a:lvl1pPr>
                  <a:defRPr sz="6000"/>
                </a:lvl1pPr>
              </a:lstStyle>
              <a:p>
                <a:r>
                  <a:rPr lang="en-US" sz="2250" dirty="0" smtClean="0">
                    <a:sym typeface="+mn-ea"/>
                  </a:rPr>
                  <a:t>Use Cases</a:t>
                </a:r>
                <a:endParaRPr sz="2250" dirty="0"/>
              </a:p>
            </p:txBody>
          </p:sp>
          <p:sp>
            <p:nvSpPr>
              <p:cNvPr id="180" name="Shape 180"/>
              <p:cNvSpPr/>
              <p:nvPr/>
            </p:nvSpPr>
            <p:spPr>
              <a:xfrm>
                <a:off x="6024" y="1183844"/>
                <a:ext cx="4108823" cy="48993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19050" tIns="19050" rIns="19050" bIns="19050" numCol="1" anchor="ctr">
                <a:spAutoFit/>
              </a:bodyPr>
              <a:lstStyle>
                <a:lvl1pPr>
                  <a:defRPr sz="3000">
                    <a:solidFill>
                      <a:srgbClr val="A6AAA9"/>
                    </a:solidFill>
                    <a:latin typeface="苹方 常规" panose="020B0300000000000000" charset="-122"/>
                    <a:ea typeface="苹方 常规" panose="020B0300000000000000" charset="-122"/>
                    <a:cs typeface="苹方 常规" panose="020B0300000000000000" charset="-122"/>
                    <a:sym typeface="苹方 常规" panose="020B0300000000000000" charset="-122"/>
                  </a:defRPr>
                </a:lvl1pPr>
              </a:lstStyle>
              <a:p>
                <a:r>
                  <a:rPr lang="en-US" sz="1125" dirty="0" smtClean="0"/>
                  <a:t>Apache Kylin typical use cases</a:t>
                </a:r>
                <a:endParaRPr sz="1125" dirty="0"/>
              </a:p>
            </p:txBody>
          </p:sp>
        </p:grpSp>
      </p:grpSp>
      <p:grpSp>
        <p:nvGrpSpPr>
          <p:cNvPr id="5" name="组合 4"/>
          <p:cNvGrpSpPr/>
          <p:nvPr/>
        </p:nvGrpSpPr>
        <p:grpSpPr>
          <a:xfrm>
            <a:off x="5969000" y="147955"/>
            <a:ext cx="2927350" cy="252095"/>
            <a:chOff x="8988" y="198"/>
            <a:chExt cx="5022" cy="432"/>
          </a:xfrm>
        </p:grpSpPr>
        <p:pic>
          <p:nvPicPr>
            <p:cNvPr id="3" name="图片 2" descr="logo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988" y="198"/>
              <a:ext cx="5023" cy="433"/>
            </a:xfrm>
            <a:prstGeom prst="rect">
              <a:avLst/>
            </a:prstGeom>
          </p:spPr>
        </p:pic>
        <p:pic>
          <p:nvPicPr>
            <p:cNvPr id="4" name="图片 3" descr="logo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988" y="198"/>
              <a:ext cx="5023" cy="433"/>
            </a:xfrm>
            <a:prstGeom prst="rect">
              <a:avLst/>
            </a:prstGeom>
          </p:spPr>
        </p:pic>
      </p:grp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>
            <a:normAutofit fontScale="77500" lnSpcReduction="20000"/>
          </a:bodyPr>
          <a:lstStyle/>
          <a:p>
            <a:r>
              <a:rPr lang="en-US" dirty="0" smtClean="0">
                <a:solidFill>
                  <a:srgbClr val="DC1313"/>
                </a:solidFill>
              </a:rPr>
              <a:t>Good and not-good of HBase for OLAP</a:t>
            </a:r>
            <a:endParaRPr dirty="0">
              <a:solidFill>
                <a:srgbClr val="DC1313"/>
              </a:solidFill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5969000" y="147955"/>
            <a:ext cx="2927350" cy="252095"/>
            <a:chOff x="8988" y="198"/>
            <a:chExt cx="5022" cy="432"/>
          </a:xfrm>
        </p:grpSpPr>
        <p:pic>
          <p:nvPicPr>
            <p:cNvPr id="10" name="图片 9" descr="logo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988" y="198"/>
              <a:ext cx="5023" cy="433"/>
            </a:xfrm>
            <a:prstGeom prst="rect">
              <a:avLst/>
            </a:prstGeom>
          </p:spPr>
        </p:pic>
        <p:pic>
          <p:nvPicPr>
            <p:cNvPr id="11" name="图片 10" descr="logo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988" y="198"/>
              <a:ext cx="5023" cy="433"/>
            </a:xfrm>
            <a:prstGeom prst="rect">
              <a:avLst/>
            </a:prstGeom>
          </p:spPr>
        </p:pic>
      </p:grpSp>
      <p:sp>
        <p:nvSpPr>
          <p:cNvPr id="23" name="文本框 22"/>
          <p:cNvSpPr txBox="1"/>
          <p:nvPr/>
        </p:nvSpPr>
        <p:spPr>
          <a:xfrm>
            <a:off x="321317" y="2004189"/>
            <a:ext cx="7689761" cy="15286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ü"/>
            </a:pPr>
            <a:r>
              <a:rPr lang="en-US" sz="1600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Native on Hadoop.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ü"/>
            </a:pPr>
            <a:r>
              <a:rPr lang="en-US" sz="1600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Great performance (when search pattern matches row key sequence)  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ü"/>
            </a:pPr>
            <a:r>
              <a:rPr lang="en-US" sz="1600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High concurrency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sz="1600" dirty="0" smtClean="0">
              <a:solidFill>
                <a:srgbClr val="C000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28552" y="894993"/>
            <a:ext cx="7689761" cy="78996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HBase is a little complicated for OLAP scenario; </a:t>
            </a:r>
            <a:r>
              <a:rPr lang="en-US" altLang="zh-CN" sz="1600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HBase </a:t>
            </a:r>
            <a:r>
              <a:rPr lang="en-US" altLang="zh-CN" sz="1600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supports both massive write + read; while OLAP is read-only. </a:t>
            </a:r>
            <a:endParaRPr lang="en-US" sz="1600" dirty="0" smtClean="0">
              <a:solidFill>
                <a:srgbClr val="C000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21316" y="3421597"/>
            <a:ext cx="7689761" cy="263661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n"/>
            </a:pPr>
            <a:r>
              <a:rPr lang="en-US" sz="1600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Not a columnar storage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n"/>
            </a:pPr>
            <a:r>
              <a:rPr lang="en-US" sz="1600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No secondary index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n"/>
            </a:pPr>
            <a:r>
              <a:rPr lang="en-US" sz="1600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Failover is slow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n"/>
            </a:pPr>
            <a:r>
              <a:rPr lang="en-US" sz="1600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Has downtime for upgrade (update coprocessor need to disable table first)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n"/>
            </a:pPr>
            <a:r>
              <a:rPr lang="mr-IN" sz="1600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…</a:t>
            </a:r>
            <a:endParaRPr lang="en-US" sz="1600" dirty="0" smtClean="0">
              <a:solidFill>
                <a:srgbClr val="C000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sz="1600" dirty="0" smtClean="0">
              <a:solidFill>
                <a:srgbClr val="C000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sz="1600" dirty="0" smtClean="0">
              <a:solidFill>
                <a:srgbClr val="C000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93405558"/>
      </p:ext>
    </p:extLst>
  </p:cSld>
  <p:clrMapOvr>
    <a:masterClrMapping/>
  </p:clrMapOvr>
  <p:transition spd="slow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>
            <a:spLocks noGrp="1"/>
          </p:cNvSpPr>
          <p:nvPr>
            <p:ph type="title"/>
          </p:nvPr>
        </p:nvSpPr>
        <p:spPr>
          <a:xfrm>
            <a:off x="1734108" y="2432093"/>
            <a:ext cx="6292986" cy="141342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4000" dirty="0" smtClean="0"/>
              <a:t>Use Cases</a:t>
            </a:r>
            <a:endParaRPr sz="4000" dirty="0"/>
          </a:p>
        </p:txBody>
      </p:sp>
      <p:sp>
        <p:nvSpPr>
          <p:cNvPr id="185" name="Shape 185"/>
          <p:cNvSpPr>
            <a:spLocks noGrp="1"/>
          </p:cNvSpPr>
          <p:nvPr>
            <p:ph type="body" idx="13"/>
          </p:nvPr>
        </p:nvSpPr>
        <p:spPr>
          <a:xfrm>
            <a:off x="365143" y="2850295"/>
            <a:ext cx="1368965" cy="1333698"/>
          </a:xfrm>
          <a:prstGeom prst="rect">
            <a:avLst/>
          </a:prstGeom>
        </p:spPr>
        <p:txBody>
          <a:bodyPr/>
          <a:lstStyle/>
          <a:p>
            <a:r>
              <a:rPr sz="8000" dirty="0" smtClean="0"/>
              <a:t>0</a:t>
            </a:r>
            <a:r>
              <a:rPr lang="en-US" sz="8000" dirty="0" smtClean="0"/>
              <a:t>4</a:t>
            </a:r>
            <a:endParaRPr sz="8000" dirty="0"/>
          </a:p>
        </p:txBody>
      </p:sp>
      <p:sp>
        <p:nvSpPr>
          <p:cNvPr id="2" name="文本框 1"/>
          <p:cNvSpPr txBox="1"/>
          <p:nvPr/>
        </p:nvSpPr>
        <p:spPr>
          <a:xfrm>
            <a:off x="1374911" y="1364172"/>
            <a:ext cx="17145" cy="36068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9050" tIns="19050" rIns="19050" bIns="1905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2100" b="0" i="0" u="none" strike="noStrike" cap="none" spc="0" normalizeH="0" baseline="0">
              <a:ln>
                <a:noFill/>
              </a:ln>
              <a:solidFill>
                <a:srgbClr val="53585F"/>
              </a:solidFill>
              <a:effectLst/>
              <a:uFillTx/>
              <a:latin typeface="+mn-lt"/>
              <a:ea typeface="+mn-ea"/>
              <a:cs typeface="+mn-cs"/>
              <a:sym typeface="苹方 中等" panose="020B0400000000000000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412072" y="966343"/>
            <a:ext cx="165100" cy="36068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19050" tIns="19050" rIns="19050" bIns="1905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2100" b="0" i="0" u="none" strike="noStrike" cap="none" spc="0" normalizeH="0" baseline="0" dirty="0">
              <a:ln>
                <a:noFill/>
              </a:ln>
              <a:solidFill>
                <a:srgbClr val="53585F"/>
              </a:solidFill>
              <a:effectLst/>
              <a:uFillTx/>
              <a:latin typeface="+mn-lt"/>
              <a:ea typeface="+mn-ea"/>
              <a:cs typeface="+mn-cs"/>
              <a:sym typeface="苹方 中等" panose="020B0400000000000000" charset="-122"/>
            </a:endParaRPr>
          </a:p>
        </p:txBody>
      </p:sp>
      <p:pic>
        <p:nvPicPr>
          <p:cNvPr id="11" name="图片 10" descr="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000" y="147955"/>
            <a:ext cx="2927985" cy="252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626785"/>
      </p:ext>
    </p:extLst>
  </p:cSld>
  <p:clrMapOvr>
    <a:masterClrMapping/>
  </p:clrMapOvr>
  <p:transition spd="slow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DC1313"/>
                </a:solidFill>
              </a:rPr>
              <a:t>1000+ Global Users</a:t>
            </a:r>
            <a:endParaRPr dirty="0">
              <a:solidFill>
                <a:srgbClr val="DC1313"/>
              </a:solidFill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5969000" y="147955"/>
            <a:ext cx="2927350" cy="252095"/>
            <a:chOff x="8988" y="198"/>
            <a:chExt cx="5022" cy="432"/>
          </a:xfrm>
        </p:grpSpPr>
        <p:pic>
          <p:nvPicPr>
            <p:cNvPr id="10" name="图片 9" descr="logo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988" y="198"/>
              <a:ext cx="5023" cy="433"/>
            </a:xfrm>
            <a:prstGeom prst="rect">
              <a:avLst/>
            </a:prstGeom>
          </p:spPr>
        </p:pic>
        <p:pic>
          <p:nvPicPr>
            <p:cNvPr id="11" name="图片 10" descr="logo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988" y="198"/>
              <a:ext cx="5023" cy="433"/>
            </a:xfrm>
            <a:prstGeom prst="rect">
              <a:avLst/>
            </a:prstGeom>
          </p:spPr>
        </p:pic>
      </p:grpSp>
      <p:sp>
        <p:nvSpPr>
          <p:cNvPr id="24" name="Content Placeholder 2"/>
          <p:cNvSpPr txBox="1">
            <a:spLocks/>
          </p:cNvSpPr>
          <p:nvPr/>
        </p:nvSpPr>
        <p:spPr>
          <a:xfrm>
            <a:off x="3960558" y="1431810"/>
            <a:ext cx="149468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 kern="120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 kern="120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 kern="120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 smtClean="0">
                <a:solidFill>
                  <a:schemeClr val="tx2">
                    <a:lumMod val="75000"/>
                  </a:schemeClr>
                </a:solidFill>
              </a:rPr>
              <a:t>Telecom</a:t>
            </a:r>
          </a:p>
          <a:p>
            <a:r>
              <a:rPr lang="en-US" altLang="zh-CN" sz="1600" dirty="0" smtClean="0">
                <a:solidFill>
                  <a:schemeClr val="tx2">
                    <a:lumMod val="75000"/>
                  </a:schemeClr>
                </a:solidFill>
              </a:rPr>
              <a:t>China Mobile</a:t>
            </a:r>
          </a:p>
          <a:p>
            <a:r>
              <a:rPr lang="en-US" altLang="zh-CN" sz="1600" dirty="0" smtClean="0">
                <a:solidFill>
                  <a:schemeClr val="tx2">
                    <a:lumMod val="75000"/>
                  </a:schemeClr>
                </a:solidFill>
              </a:rPr>
              <a:t>China Telecom</a:t>
            </a:r>
          </a:p>
          <a:p>
            <a:r>
              <a:rPr lang="en-US" altLang="zh-CN" sz="1600" dirty="0" smtClean="0">
                <a:solidFill>
                  <a:schemeClr val="tx2">
                    <a:lumMod val="75000"/>
                  </a:schemeClr>
                </a:solidFill>
              </a:rPr>
              <a:t>China Unicom</a:t>
            </a:r>
            <a:endParaRPr lang="en-US" sz="1600" dirty="0" smtClean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sz="1600" dirty="0" smtClean="0">
                <a:solidFill>
                  <a:schemeClr val="tx2">
                    <a:lumMod val="75000"/>
                  </a:schemeClr>
                </a:solidFill>
              </a:rPr>
              <a:t>AT &amp; T</a:t>
            </a:r>
          </a:p>
          <a:p>
            <a:r>
              <a:rPr lang="mr-IN" sz="1600" dirty="0" smtClean="0">
                <a:solidFill>
                  <a:schemeClr val="tx2">
                    <a:lumMod val="75000"/>
                  </a:schemeClr>
                </a:solidFill>
              </a:rPr>
              <a:t>…</a:t>
            </a:r>
            <a:endParaRPr lang="en-US" sz="1600" dirty="0" smtClean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5" name="Content Placeholder 2"/>
          <p:cNvSpPr txBox="1">
            <a:spLocks/>
          </p:cNvSpPr>
          <p:nvPr/>
        </p:nvSpPr>
        <p:spPr>
          <a:xfrm>
            <a:off x="412624" y="1440568"/>
            <a:ext cx="2012576" cy="46113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 kern="120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 kern="120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 kern="120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 smtClean="0">
                <a:solidFill>
                  <a:schemeClr val="tx2">
                    <a:lumMod val="75000"/>
                  </a:schemeClr>
                </a:solidFill>
              </a:rPr>
              <a:t>Internet</a:t>
            </a:r>
          </a:p>
          <a:p>
            <a:r>
              <a:rPr lang="en-US" sz="1600" dirty="0" smtClean="0">
                <a:solidFill>
                  <a:schemeClr val="tx2">
                    <a:lumMod val="75000"/>
                  </a:schemeClr>
                </a:solidFill>
              </a:rPr>
              <a:t>eBay</a:t>
            </a:r>
          </a:p>
          <a:p>
            <a:r>
              <a:rPr lang="en-US" sz="1600" dirty="0" smtClean="0">
                <a:solidFill>
                  <a:schemeClr val="tx2">
                    <a:lumMod val="75000"/>
                  </a:schemeClr>
                </a:solidFill>
              </a:rPr>
              <a:t>Yahoo! Japan</a:t>
            </a:r>
          </a:p>
          <a:p>
            <a:r>
              <a:rPr lang="en-US" altLang="zh-CN" sz="1600" dirty="0" err="1" smtClean="0">
                <a:solidFill>
                  <a:schemeClr val="tx2">
                    <a:lumMod val="75000"/>
                  </a:schemeClr>
                </a:solidFill>
              </a:rPr>
              <a:t>Baidu</a:t>
            </a:r>
            <a:r>
              <a:rPr lang="en-US" altLang="zh-CN" sz="1600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zh-CN" altLang="en-US" sz="1600" dirty="0" smtClean="0">
                <a:solidFill>
                  <a:schemeClr val="tx2">
                    <a:lumMod val="75000"/>
                  </a:schemeClr>
                </a:solidFill>
              </a:rPr>
              <a:t>百度</a:t>
            </a:r>
            <a:endParaRPr lang="en-US" sz="1600" dirty="0" smtClean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altLang="zh-CN" sz="1600" dirty="0" err="1" smtClean="0">
                <a:solidFill>
                  <a:schemeClr val="tx2">
                    <a:lumMod val="75000"/>
                  </a:schemeClr>
                </a:solidFill>
              </a:rPr>
              <a:t>Meituan</a:t>
            </a:r>
            <a:r>
              <a:rPr lang="en-US" altLang="zh-CN" sz="1600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zh-CN" altLang="en-US" sz="1600" dirty="0" smtClean="0">
                <a:solidFill>
                  <a:schemeClr val="tx2">
                    <a:lumMod val="75000"/>
                  </a:schemeClr>
                </a:solidFill>
              </a:rPr>
              <a:t>美团</a:t>
            </a:r>
            <a:endParaRPr lang="en-US" sz="1600" dirty="0" smtClean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altLang="zh-CN" sz="1600" dirty="0" err="1" smtClean="0">
                <a:solidFill>
                  <a:schemeClr val="tx2">
                    <a:lumMod val="75000"/>
                  </a:schemeClr>
                </a:solidFill>
              </a:rPr>
              <a:t>NetEase</a:t>
            </a:r>
            <a:r>
              <a:rPr lang="en-US" altLang="zh-CN" sz="1600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zh-CN" altLang="en-US" sz="1600" dirty="0" smtClean="0">
                <a:solidFill>
                  <a:schemeClr val="tx2">
                    <a:lumMod val="75000"/>
                  </a:schemeClr>
                </a:solidFill>
              </a:rPr>
              <a:t>网易</a:t>
            </a:r>
            <a:endParaRPr lang="en-US" sz="1600" dirty="0" smtClean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sz="1600" dirty="0" smtClean="0">
                <a:solidFill>
                  <a:schemeClr val="tx2">
                    <a:lumMod val="75000"/>
                  </a:schemeClr>
                </a:solidFill>
              </a:rPr>
              <a:t>Expedia</a:t>
            </a:r>
          </a:p>
          <a:p>
            <a:r>
              <a:rPr lang="en-US" altLang="zh-CN" sz="1600" dirty="0" smtClean="0">
                <a:solidFill>
                  <a:schemeClr val="tx2">
                    <a:lumMod val="75000"/>
                  </a:schemeClr>
                </a:solidFill>
              </a:rPr>
              <a:t>JD </a:t>
            </a:r>
            <a:r>
              <a:rPr lang="zh-CN" altLang="en-US" sz="1600" dirty="0" smtClean="0">
                <a:solidFill>
                  <a:schemeClr val="tx2">
                    <a:lumMod val="75000"/>
                  </a:schemeClr>
                </a:solidFill>
              </a:rPr>
              <a:t>京东</a:t>
            </a:r>
            <a:endParaRPr lang="en-US" sz="1600" dirty="0" smtClean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altLang="zh-CN" sz="1600" dirty="0" smtClean="0">
                <a:solidFill>
                  <a:schemeClr val="tx2">
                    <a:lumMod val="75000"/>
                  </a:schemeClr>
                </a:solidFill>
              </a:rPr>
              <a:t>VIP </a:t>
            </a:r>
            <a:r>
              <a:rPr lang="zh-CN" altLang="en-US" sz="1600" dirty="0" smtClean="0">
                <a:solidFill>
                  <a:schemeClr val="tx2">
                    <a:lumMod val="75000"/>
                  </a:schemeClr>
                </a:solidFill>
              </a:rPr>
              <a:t>唯品会</a:t>
            </a:r>
            <a:endParaRPr lang="en-US" sz="1600" dirty="0" smtClean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sz="1600" dirty="0" smtClean="0">
                <a:solidFill>
                  <a:schemeClr val="tx2">
                    <a:lumMod val="75000"/>
                  </a:schemeClr>
                </a:solidFill>
              </a:rPr>
              <a:t>360</a:t>
            </a:r>
          </a:p>
          <a:p>
            <a:r>
              <a:rPr lang="en-US" altLang="zh-CN" sz="1600" dirty="0" smtClean="0">
                <a:solidFill>
                  <a:schemeClr val="tx2">
                    <a:lumMod val="75000"/>
                  </a:schemeClr>
                </a:solidFill>
              </a:rPr>
              <a:t>TOUTIAO </a:t>
            </a:r>
            <a:r>
              <a:rPr lang="zh-CN" altLang="en-US" sz="1600" dirty="0" smtClean="0">
                <a:solidFill>
                  <a:schemeClr val="tx2">
                    <a:lumMod val="75000"/>
                  </a:schemeClr>
                </a:solidFill>
              </a:rPr>
              <a:t>头条</a:t>
            </a:r>
            <a:endParaRPr lang="en-US" altLang="zh-CN" sz="1600" dirty="0" smtClean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mr-IN" sz="1600" dirty="0" smtClean="0">
                <a:solidFill>
                  <a:schemeClr val="tx2">
                    <a:lumMod val="75000"/>
                  </a:schemeClr>
                </a:solidFill>
              </a:rPr>
              <a:t>…</a:t>
            </a:r>
            <a:endParaRPr lang="en-US" sz="1600" dirty="0" smtClean="0">
              <a:solidFill>
                <a:schemeClr val="tx2">
                  <a:lumMod val="75000"/>
                </a:schemeClr>
              </a:solidFill>
            </a:endParaRPr>
          </a:p>
          <a:p>
            <a:endParaRPr lang="en-US" sz="2400" dirty="0" smtClean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6" name="Content Placeholder 2"/>
          <p:cNvSpPr txBox="1">
            <a:spLocks/>
          </p:cNvSpPr>
          <p:nvPr/>
        </p:nvSpPr>
        <p:spPr>
          <a:xfrm>
            <a:off x="7098196" y="1440568"/>
            <a:ext cx="184226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 kern="120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 kern="120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 kern="120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 smtClean="0">
                <a:solidFill>
                  <a:schemeClr val="tx2">
                    <a:lumMod val="75000"/>
                  </a:schemeClr>
                </a:solidFill>
              </a:rPr>
              <a:t>Others</a:t>
            </a:r>
          </a:p>
          <a:p>
            <a:r>
              <a:rPr lang="en-US" sz="1600" dirty="0" err="1" smtClean="0">
                <a:solidFill>
                  <a:schemeClr val="tx2">
                    <a:lumMod val="75000"/>
                  </a:schemeClr>
                </a:solidFill>
              </a:rPr>
              <a:t>MachineZone</a:t>
            </a:r>
            <a:endParaRPr lang="en-US" sz="1600" dirty="0" smtClean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sz="1600" dirty="0" err="1" smtClean="0">
                <a:solidFill>
                  <a:schemeClr val="tx2">
                    <a:lumMod val="75000"/>
                  </a:schemeClr>
                </a:solidFill>
              </a:rPr>
              <a:t>Glispa</a:t>
            </a:r>
            <a:endParaRPr lang="en-US" sz="1600" dirty="0" smtClean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sz="1600" dirty="0" err="1" smtClean="0">
                <a:solidFill>
                  <a:schemeClr val="tx2">
                    <a:lumMod val="75000"/>
                  </a:schemeClr>
                </a:solidFill>
              </a:rPr>
              <a:t>Inovex</a:t>
            </a:r>
            <a:endParaRPr lang="en-US" sz="1600" dirty="0" smtClean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sz="1600" dirty="0" smtClean="0">
                <a:solidFill>
                  <a:schemeClr val="tx2">
                    <a:lumMod val="75000"/>
                  </a:schemeClr>
                </a:solidFill>
              </a:rPr>
              <a:t>Adobe</a:t>
            </a:r>
          </a:p>
          <a:p>
            <a:r>
              <a:rPr lang="en-US" altLang="zh-CN" sz="1600" dirty="0" err="1" smtClean="0">
                <a:solidFill>
                  <a:schemeClr val="tx2">
                    <a:lumMod val="75000"/>
                  </a:schemeClr>
                </a:solidFill>
              </a:rPr>
              <a:t>iFLY</a:t>
            </a:r>
            <a:r>
              <a:rPr lang="en-US" altLang="zh-CN" sz="1600" dirty="0" smtClean="0">
                <a:solidFill>
                  <a:schemeClr val="tx2">
                    <a:lumMod val="75000"/>
                  </a:schemeClr>
                </a:solidFill>
              </a:rPr>
              <a:t> TEK</a:t>
            </a:r>
            <a:r>
              <a:rPr lang="zh-CN" altLang="en-US" sz="1600" dirty="0" smtClean="0">
                <a:solidFill>
                  <a:schemeClr val="tx2">
                    <a:lumMod val="75000"/>
                  </a:schemeClr>
                </a:solidFill>
              </a:rPr>
              <a:t>科大讯飞</a:t>
            </a:r>
            <a:endParaRPr lang="en-US" sz="1600" dirty="0" smtClean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mr-IN" sz="1600" dirty="0" smtClean="0">
                <a:solidFill>
                  <a:schemeClr val="tx2">
                    <a:lumMod val="75000"/>
                  </a:schemeClr>
                </a:solidFill>
              </a:rPr>
              <a:t>…</a:t>
            </a:r>
            <a:endParaRPr lang="en-US" sz="1600" dirty="0" smtClean="0">
              <a:solidFill>
                <a:schemeClr val="tx2">
                  <a:lumMod val="75000"/>
                </a:schemeClr>
              </a:solidFill>
            </a:endParaRPr>
          </a:p>
          <a:p>
            <a:endParaRPr lang="en-US" sz="2000" dirty="0" smtClean="0">
              <a:solidFill>
                <a:schemeClr val="tx2">
                  <a:lumMod val="75000"/>
                </a:schemeClr>
              </a:solidFill>
            </a:endParaRPr>
          </a:p>
          <a:p>
            <a:endParaRPr lang="en-US" sz="2000" dirty="0" smtClean="0">
              <a:solidFill>
                <a:schemeClr val="tx2">
                  <a:lumMod val="75000"/>
                </a:schemeClr>
              </a:solidFill>
            </a:endParaRPr>
          </a:p>
          <a:p>
            <a:endParaRPr lang="en-US" sz="2000" dirty="0" smtClean="0">
              <a:solidFill>
                <a:schemeClr val="tx2">
                  <a:lumMod val="75000"/>
                </a:schemeClr>
              </a:solidFill>
            </a:endParaRPr>
          </a:p>
          <a:p>
            <a:endParaRPr lang="en-US" sz="2000" dirty="0" smtClean="0">
              <a:solidFill>
                <a:schemeClr val="tx2">
                  <a:lumMod val="75000"/>
                </a:schemeClr>
              </a:solidFill>
            </a:endParaRPr>
          </a:p>
          <a:p>
            <a:endParaRPr lang="en-US" sz="2000" dirty="0" smtClean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7" name="Content Placeholder 2"/>
          <p:cNvSpPr txBox="1">
            <a:spLocks/>
          </p:cNvSpPr>
          <p:nvPr/>
        </p:nvSpPr>
        <p:spPr>
          <a:xfrm>
            <a:off x="5164725" y="1431810"/>
            <a:ext cx="235953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 kern="120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 kern="120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 kern="120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 smtClean="0">
                <a:solidFill>
                  <a:schemeClr val="tx2">
                    <a:lumMod val="75000"/>
                  </a:schemeClr>
                </a:solidFill>
              </a:rPr>
              <a:t>Manufacturing</a:t>
            </a:r>
          </a:p>
          <a:p>
            <a:r>
              <a:rPr lang="en-US" altLang="zh-CN" sz="1600" dirty="0" smtClean="0">
                <a:solidFill>
                  <a:schemeClr val="tx2">
                    <a:lumMod val="75000"/>
                  </a:schemeClr>
                </a:solidFill>
              </a:rPr>
              <a:t>SAIC </a:t>
            </a:r>
            <a:r>
              <a:rPr lang="zh-CN" altLang="en-US" sz="1600" dirty="0" smtClean="0">
                <a:solidFill>
                  <a:schemeClr val="tx2">
                    <a:lumMod val="75000"/>
                  </a:schemeClr>
                </a:solidFill>
              </a:rPr>
              <a:t>上汽集团</a:t>
            </a:r>
            <a:endParaRPr lang="en-US" altLang="zh-CN" sz="1600" dirty="0" smtClean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altLang="zh-CN" sz="1600" dirty="0" smtClean="0">
                <a:solidFill>
                  <a:schemeClr val="tx2">
                    <a:lumMod val="75000"/>
                  </a:schemeClr>
                </a:solidFill>
              </a:rPr>
              <a:t>Huawei </a:t>
            </a:r>
            <a:r>
              <a:rPr lang="zh-CN" altLang="en-US" sz="1600" dirty="0" smtClean="0">
                <a:solidFill>
                  <a:schemeClr val="tx2">
                    <a:lumMod val="75000"/>
                  </a:schemeClr>
                </a:solidFill>
              </a:rPr>
              <a:t>华为</a:t>
            </a:r>
            <a:endParaRPr lang="en-US" sz="1600" dirty="0" smtClean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sz="1600" dirty="0" smtClean="0">
                <a:solidFill>
                  <a:schemeClr val="tx2">
                    <a:lumMod val="75000"/>
                  </a:schemeClr>
                </a:solidFill>
              </a:rPr>
              <a:t>Lenovo</a:t>
            </a:r>
            <a:r>
              <a:rPr lang="zh-CN" altLang="en-US" sz="1600" dirty="0" smtClean="0">
                <a:solidFill>
                  <a:schemeClr val="tx2">
                    <a:lumMod val="75000"/>
                  </a:schemeClr>
                </a:solidFill>
              </a:rPr>
              <a:t> 联想</a:t>
            </a:r>
            <a:endParaRPr lang="en-US" sz="1600" dirty="0" smtClean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sz="1600" dirty="0" smtClean="0">
                <a:solidFill>
                  <a:schemeClr val="tx2">
                    <a:lumMod val="75000"/>
                  </a:schemeClr>
                </a:solidFill>
              </a:rPr>
              <a:t>OPPO</a:t>
            </a:r>
          </a:p>
          <a:p>
            <a:r>
              <a:rPr lang="en-US" altLang="zh-CN" sz="1600" dirty="0" err="1" smtClean="0">
                <a:solidFill>
                  <a:schemeClr val="tx2">
                    <a:lumMod val="75000"/>
                  </a:schemeClr>
                </a:solidFill>
              </a:rPr>
              <a:t>XiaoMi</a:t>
            </a:r>
            <a:r>
              <a:rPr lang="zh-CN" altLang="en-US" sz="1600" dirty="0" smtClean="0">
                <a:solidFill>
                  <a:schemeClr val="tx2">
                    <a:lumMod val="75000"/>
                  </a:schemeClr>
                </a:solidFill>
              </a:rPr>
              <a:t> 小米</a:t>
            </a:r>
            <a:endParaRPr lang="en-US" sz="1600" dirty="0" smtClean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sz="1600" dirty="0" smtClean="0">
                <a:solidFill>
                  <a:schemeClr val="tx2">
                    <a:lumMod val="75000"/>
                  </a:schemeClr>
                </a:solidFill>
              </a:rPr>
              <a:t>VIVO</a:t>
            </a:r>
          </a:p>
          <a:p>
            <a:r>
              <a:rPr lang="en-US" altLang="zh-CN" sz="1600" dirty="0" err="1" smtClean="0">
                <a:solidFill>
                  <a:schemeClr val="tx2">
                    <a:lumMod val="75000"/>
                  </a:schemeClr>
                </a:solidFill>
              </a:rPr>
              <a:t>MeiZu</a:t>
            </a:r>
            <a:r>
              <a:rPr lang="zh-CN" altLang="en-US" sz="1600" dirty="0" smtClean="0">
                <a:solidFill>
                  <a:schemeClr val="tx2">
                    <a:lumMod val="75000"/>
                  </a:schemeClr>
                </a:solidFill>
              </a:rPr>
              <a:t> 魅族</a:t>
            </a:r>
            <a:endParaRPr lang="en-US" altLang="zh-CN" sz="1600" dirty="0" smtClean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mr-IN" sz="1600" dirty="0" smtClean="0">
                <a:solidFill>
                  <a:schemeClr val="tx2">
                    <a:lumMod val="75000"/>
                  </a:schemeClr>
                </a:solidFill>
              </a:rPr>
              <a:t>…</a:t>
            </a:r>
            <a:endParaRPr lang="en-US" sz="1600" dirty="0" smtClean="0">
              <a:solidFill>
                <a:schemeClr val="tx2">
                  <a:lumMod val="75000"/>
                </a:schemeClr>
              </a:solidFill>
            </a:endParaRPr>
          </a:p>
          <a:p>
            <a:endParaRPr lang="en-US" sz="2000" dirty="0" smtClean="0">
              <a:solidFill>
                <a:schemeClr val="tx2">
                  <a:lumMod val="75000"/>
                </a:schemeClr>
              </a:solidFill>
            </a:endParaRPr>
          </a:p>
          <a:p>
            <a:endParaRPr lang="en-US" sz="2000" dirty="0" smtClean="0">
              <a:solidFill>
                <a:schemeClr val="tx2">
                  <a:lumMod val="75000"/>
                </a:schemeClr>
              </a:solidFill>
            </a:endParaRPr>
          </a:p>
          <a:p>
            <a:endParaRPr lang="en-US" sz="2000" dirty="0" smtClean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8" name="Content Placeholder 2"/>
          <p:cNvSpPr txBox="1">
            <a:spLocks/>
          </p:cNvSpPr>
          <p:nvPr/>
        </p:nvSpPr>
        <p:spPr>
          <a:xfrm>
            <a:off x="2049331" y="1435752"/>
            <a:ext cx="2012576" cy="50405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 kern="12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 kern="12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altLang="zh-CN" sz="2000" b="1" dirty="0" smtClean="0">
                <a:solidFill>
                  <a:schemeClr val="tx2">
                    <a:lumMod val="75000"/>
                  </a:schemeClr>
                </a:solidFill>
              </a:rPr>
              <a:t>FSI</a:t>
            </a:r>
            <a:endParaRPr lang="en-US" sz="2000" b="1" dirty="0" smtClean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altLang="zh-CN" sz="1600" dirty="0" smtClean="0">
                <a:solidFill>
                  <a:schemeClr val="tx2">
                    <a:lumMod val="75000"/>
                  </a:schemeClr>
                </a:solidFill>
              </a:rPr>
              <a:t>CCB </a:t>
            </a:r>
            <a:r>
              <a:rPr lang="zh-CN" altLang="en-US" sz="1600" dirty="0" smtClean="0">
                <a:solidFill>
                  <a:schemeClr val="tx2">
                    <a:lumMod val="75000"/>
                  </a:schemeClr>
                </a:solidFill>
              </a:rPr>
              <a:t>建设银行</a:t>
            </a:r>
            <a:endParaRPr lang="en-US" sz="1600" dirty="0" smtClean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altLang="zh-CN" sz="1600" dirty="0" smtClean="0">
                <a:solidFill>
                  <a:schemeClr val="tx2">
                    <a:lumMod val="75000"/>
                  </a:schemeClr>
                </a:solidFill>
              </a:rPr>
              <a:t>CMB </a:t>
            </a:r>
            <a:r>
              <a:rPr lang="zh-CN" altLang="en-US" sz="1600" dirty="0" smtClean="0">
                <a:solidFill>
                  <a:schemeClr val="tx2">
                    <a:lumMod val="75000"/>
                  </a:schemeClr>
                </a:solidFill>
              </a:rPr>
              <a:t>招商银行</a:t>
            </a:r>
            <a:endParaRPr lang="en-US" altLang="zh-CN" sz="1600" dirty="0" smtClean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altLang="zh-CN" sz="1600" dirty="0" smtClean="0">
                <a:solidFill>
                  <a:schemeClr val="tx2">
                    <a:lumMod val="75000"/>
                  </a:schemeClr>
                </a:solidFill>
              </a:rPr>
              <a:t>SPDB </a:t>
            </a:r>
            <a:r>
              <a:rPr lang="zh-CN" altLang="en-US" sz="1600" dirty="0" smtClean="0">
                <a:solidFill>
                  <a:schemeClr val="tx2">
                    <a:lumMod val="75000"/>
                  </a:schemeClr>
                </a:solidFill>
              </a:rPr>
              <a:t>浦发银行</a:t>
            </a:r>
            <a:endParaRPr lang="en-US" sz="1600" dirty="0" smtClean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altLang="zh-CN" sz="1600" dirty="0" smtClean="0">
                <a:solidFill>
                  <a:schemeClr val="tx2">
                    <a:lumMod val="75000"/>
                  </a:schemeClr>
                </a:solidFill>
              </a:rPr>
              <a:t>CPIC </a:t>
            </a:r>
            <a:r>
              <a:rPr lang="zh-CN" altLang="en-US" sz="1600" dirty="0" smtClean="0">
                <a:solidFill>
                  <a:schemeClr val="tx2">
                    <a:lumMod val="75000"/>
                  </a:schemeClr>
                </a:solidFill>
              </a:rPr>
              <a:t>太平洋保险</a:t>
            </a:r>
            <a:endParaRPr lang="en-US" sz="1600" dirty="0" smtClean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altLang="zh-CN" sz="1600" dirty="0" smtClean="0">
                <a:solidFill>
                  <a:schemeClr val="tx2">
                    <a:lumMod val="75000"/>
                  </a:schemeClr>
                </a:solidFill>
              </a:rPr>
              <a:t>CITIC BANK </a:t>
            </a:r>
            <a:r>
              <a:rPr lang="zh-CN" altLang="en-US" sz="1600" dirty="0" smtClean="0">
                <a:solidFill>
                  <a:schemeClr val="tx2">
                    <a:lumMod val="75000"/>
                  </a:schemeClr>
                </a:solidFill>
              </a:rPr>
              <a:t>中信银行</a:t>
            </a:r>
            <a:endParaRPr lang="en-US" sz="1600" dirty="0" smtClean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altLang="zh-CN" sz="1600" dirty="0" err="1" smtClean="0">
                <a:solidFill>
                  <a:schemeClr val="tx2">
                    <a:lumMod val="75000"/>
                  </a:schemeClr>
                </a:solidFill>
              </a:rPr>
              <a:t>UnionPay</a:t>
            </a:r>
            <a:r>
              <a:rPr lang="en-US" altLang="zh-CN" sz="1600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zh-CN" altLang="en-US" sz="1600" dirty="0" smtClean="0">
                <a:solidFill>
                  <a:schemeClr val="tx2">
                    <a:lumMod val="75000"/>
                  </a:schemeClr>
                </a:solidFill>
              </a:rPr>
              <a:t>中国银联</a:t>
            </a:r>
            <a:endParaRPr lang="en-US" altLang="zh-CN" sz="1600" dirty="0" smtClean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altLang="zh-CN" sz="1600" dirty="0" err="1" smtClean="0">
                <a:solidFill>
                  <a:schemeClr val="tx2">
                    <a:lumMod val="75000"/>
                  </a:schemeClr>
                </a:solidFill>
              </a:rPr>
              <a:t>HuaTai</a:t>
            </a:r>
            <a:r>
              <a:rPr lang="en-US" altLang="zh-CN" sz="1600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zh-CN" altLang="en-US" sz="1600" dirty="0" smtClean="0">
                <a:solidFill>
                  <a:schemeClr val="tx2">
                    <a:lumMod val="75000"/>
                  </a:schemeClr>
                </a:solidFill>
              </a:rPr>
              <a:t>华泰证券</a:t>
            </a:r>
            <a:endParaRPr lang="en-US" altLang="zh-CN" sz="1600" dirty="0" smtClean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altLang="zh-CN" sz="1600" dirty="0" err="1" smtClean="0">
                <a:solidFill>
                  <a:schemeClr val="tx2">
                    <a:lumMod val="75000"/>
                  </a:schemeClr>
                </a:solidFill>
              </a:rPr>
              <a:t>GuoTaiJunAn</a:t>
            </a:r>
            <a:r>
              <a:rPr lang="en-US" altLang="zh-CN" sz="1600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zh-CN" altLang="en-US" sz="1600" dirty="0" smtClean="0">
                <a:solidFill>
                  <a:schemeClr val="tx2">
                    <a:lumMod val="75000"/>
                  </a:schemeClr>
                </a:solidFill>
              </a:rPr>
              <a:t>国泰君安证券</a:t>
            </a:r>
            <a:endParaRPr lang="en-US" altLang="zh-CN" sz="1600" dirty="0" smtClean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mr-IN" sz="1600" dirty="0" smtClean="0">
                <a:solidFill>
                  <a:schemeClr val="tx2">
                    <a:lumMod val="75000"/>
                  </a:schemeClr>
                </a:solidFill>
              </a:rPr>
              <a:t>…</a:t>
            </a:r>
            <a:endParaRPr lang="en-US" sz="1600" dirty="0" smtClean="0">
              <a:solidFill>
                <a:schemeClr val="tx2">
                  <a:lumMod val="75000"/>
                </a:schemeClr>
              </a:solidFill>
            </a:endParaRPr>
          </a:p>
          <a:p>
            <a:endParaRPr lang="en-US" sz="20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0956894"/>
      </p:ext>
    </p:extLst>
  </p:cSld>
  <p:clrMapOvr>
    <a:masterClrMapping/>
  </p:clrMapOvr>
  <p:transition spd="slow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DC1313"/>
                </a:solidFill>
              </a:rPr>
              <a:t>Use Case </a:t>
            </a:r>
            <a:r>
              <a:rPr lang="mr-IN" dirty="0" smtClean="0">
                <a:solidFill>
                  <a:srgbClr val="DC1313"/>
                </a:solidFill>
              </a:rPr>
              <a:t>–</a:t>
            </a:r>
            <a:r>
              <a:rPr lang="en-US" dirty="0" smtClean="0">
                <a:solidFill>
                  <a:srgbClr val="DC1313"/>
                </a:solidFill>
              </a:rPr>
              <a:t> OLAP on Hadoop</a:t>
            </a:r>
            <a:endParaRPr dirty="0">
              <a:solidFill>
                <a:srgbClr val="DC1313"/>
              </a:solidFill>
            </a:endParaRPr>
          </a:p>
        </p:txBody>
      </p:sp>
      <p:sp>
        <p:nvSpPr>
          <p:cNvPr id="204" name="Shape 204"/>
          <p:cNvSpPr>
            <a:spLocks noGrp="1"/>
          </p:cNvSpPr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err="1" smtClean="0"/>
              <a:t>Meituan</a:t>
            </a:r>
            <a:r>
              <a:rPr lang="en-US" dirty="0" smtClean="0"/>
              <a:t>: Top O2O company in China</a:t>
            </a:r>
            <a:endParaRPr dirty="0"/>
          </a:p>
        </p:txBody>
      </p:sp>
      <p:grpSp>
        <p:nvGrpSpPr>
          <p:cNvPr id="9" name="组合 8"/>
          <p:cNvGrpSpPr/>
          <p:nvPr/>
        </p:nvGrpSpPr>
        <p:grpSpPr>
          <a:xfrm>
            <a:off x="5969000" y="147955"/>
            <a:ext cx="2927350" cy="252095"/>
            <a:chOff x="8988" y="198"/>
            <a:chExt cx="5022" cy="432"/>
          </a:xfrm>
        </p:grpSpPr>
        <p:pic>
          <p:nvPicPr>
            <p:cNvPr id="10" name="图片 9" descr="logo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988" y="198"/>
              <a:ext cx="5023" cy="433"/>
            </a:xfrm>
            <a:prstGeom prst="rect">
              <a:avLst/>
            </a:prstGeom>
          </p:spPr>
        </p:pic>
        <p:pic>
          <p:nvPicPr>
            <p:cNvPr id="11" name="图片 10" descr="logo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988" y="198"/>
              <a:ext cx="5023" cy="433"/>
            </a:xfrm>
            <a:prstGeom prst="rect">
              <a:avLst/>
            </a:prstGeom>
          </p:spPr>
        </p:pic>
      </p:grpSp>
      <p:sp>
        <p:nvSpPr>
          <p:cNvPr id="23" name="Rectangle 5"/>
          <p:cNvSpPr/>
          <p:nvPr/>
        </p:nvSpPr>
        <p:spPr>
          <a:xfrm>
            <a:off x="130993" y="1194233"/>
            <a:ext cx="4616105" cy="17391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Bef>
                <a:spcPts val="600"/>
              </a:spcBef>
            </a:pPr>
            <a:r>
              <a:rPr lang="en-US" sz="1600" b="1" u="sng" dirty="0">
                <a:solidFill>
                  <a:schemeClr val="tx2"/>
                </a:solidFill>
                <a:ea typeface="+mj-ea"/>
                <a:cs typeface="Times New Roman" charset="0"/>
              </a:rPr>
              <a:t>Challenge</a:t>
            </a:r>
            <a:endParaRPr lang="en-US" sz="1400" dirty="0">
              <a:solidFill>
                <a:schemeClr val="tx2"/>
              </a:solidFill>
              <a:ea typeface="+mj-ea"/>
              <a:cs typeface="Times New Roman" charset="0"/>
            </a:endParaRPr>
          </a:p>
          <a:p>
            <a:pPr marL="228600" indent="-228600">
              <a:lnSpc>
                <a:spcPct val="107000"/>
              </a:lnSpc>
              <a:spcBef>
                <a:spcPts val="600"/>
              </a:spcBef>
              <a:buFont typeface="Arial" charset="0"/>
              <a:buChar char="•"/>
            </a:pPr>
            <a:r>
              <a:rPr lang="en-US" sz="1400" dirty="0">
                <a:solidFill>
                  <a:schemeClr val="tx2"/>
                </a:solidFill>
                <a:cs typeface="Times New Roman" charset="0"/>
              </a:rPr>
              <a:t>Slow performance with previous MySQL option </a:t>
            </a:r>
            <a:r>
              <a:rPr lang="en-US" sz="1400" dirty="0">
                <a:solidFill>
                  <a:schemeClr val="tx2"/>
                </a:solidFill>
                <a:ea typeface="+mj-ea"/>
                <a:cs typeface="Times New Roman" charset="0"/>
              </a:rPr>
              <a:t>Heavy development efforts with Hive solution</a:t>
            </a:r>
          </a:p>
          <a:p>
            <a:pPr marL="228600" indent="-228600">
              <a:lnSpc>
                <a:spcPct val="107000"/>
              </a:lnSpc>
              <a:spcBef>
                <a:spcPts val="600"/>
              </a:spcBef>
              <a:buFont typeface="Arial" charset="0"/>
              <a:buChar char="•"/>
            </a:pPr>
            <a:r>
              <a:rPr lang="en-US" sz="1400" dirty="0">
                <a:solidFill>
                  <a:schemeClr val="tx2"/>
                </a:solidFill>
                <a:ea typeface="+mj-ea"/>
                <a:cs typeface="Times New Roman" charset="0"/>
              </a:rPr>
              <a:t>Huge resources for Hive job</a:t>
            </a:r>
          </a:p>
          <a:p>
            <a:pPr marL="228600" indent="-228600">
              <a:lnSpc>
                <a:spcPct val="107000"/>
              </a:lnSpc>
              <a:spcBef>
                <a:spcPts val="600"/>
              </a:spcBef>
              <a:buFont typeface="Arial" charset="0"/>
              <a:buChar char="•"/>
            </a:pPr>
            <a:r>
              <a:rPr lang="en-US" sz="1400" dirty="0">
                <a:solidFill>
                  <a:schemeClr val="tx2"/>
                </a:solidFill>
                <a:ea typeface="+mj-ea"/>
                <a:cs typeface="Times New Roman" charset="0"/>
              </a:rPr>
              <a:t>Analysts can’t access directly for data on Hadoop</a:t>
            </a:r>
          </a:p>
        </p:txBody>
      </p:sp>
      <p:sp>
        <p:nvSpPr>
          <p:cNvPr id="24" name="Rectangle 6"/>
          <p:cNvSpPr/>
          <p:nvPr/>
        </p:nvSpPr>
        <p:spPr>
          <a:xfrm>
            <a:off x="5236393" y="1186911"/>
            <a:ext cx="3907607" cy="17391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Bef>
                <a:spcPts val="600"/>
              </a:spcBef>
            </a:pPr>
            <a:r>
              <a:rPr lang="en-US" sz="1600" b="1" u="sng" dirty="0">
                <a:solidFill>
                  <a:schemeClr val="tx2"/>
                </a:solidFill>
                <a:ea typeface="+mj-ea"/>
                <a:cs typeface="Times New Roman" charset="0"/>
              </a:rPr>
              <a:t>Solution</a:t>
            </a:r>
          </a:p>
          <a:p>
            <a:pPr marL="228600" indent="-228600">
              <a:lnSpc>
                <a:spcPct val="107000"/>
              </a:lnSpc>
              <a:spcBef>
                <a:spcPts val="600"/>
              </a:spcBef>
              <a:buFont typeface="Arial" charset="0"/>
              <a:buChar char="•"/>
            </a:pPr>
            <a:r>
              <a:rPr lang="en-US" sz="1400" dirty="0">
                <a:solidFill>
                  <a:schemeClr val="tx2"/>
                </a:solidFill>
                <a:ea typeface="+mj-ea"/>
                <a:cs typeface="Times New Roman" charset="0"/>
              </a:rPr>
              <a:t>Apache Kylin as core OLAP on Hadoop solution</a:t>
            </a:r>
          </a:p>
          <a:p>
            <a:pPr marL="228600" indent="-228600">
              <a:lnSpc>
                <a:spcPct val="107000"/>
              </a:lnSpc>
              <a:spcBef>
                <a:spcPts val="600"/>
              </a:spcBef>
              <a:buFont typeface="Arial" charset="0"/>
              <a:buChar char="•"/>
            </a:pPr>
            <a:r>
              <a:rPr lang="en-US" sz="1400" dirty="0">
                <a:solidFill>
                  <a:schemeClr val="tx2"/>
                </a:solidFill>
                <a:ea typeface="+mj-ea"/>
                <a:cs typeface="Times New Roman" charset="0"/>
              </a:rPr>
              <a:t>SQL interface for internal users</a:t>
            </a:r>
          </a:p>
          <a:p>
            <a:pPr marL="228600" indent="-228600">
              <a:lnSpc>
                <a:spcPct val="107000"/>
              </a:lnSpc>
              <a:spcBef>
                <a:spcPts val="600"/>
              </a:spcBef>
              <a:buFont typeface="Arial" charset="0"/>
              <a:buChar char="•"/>
            </a:pPr>
            <a:r>
              <a:rPr lang="en-US" sz="1400" dirty="0">
                <a:solidFill>
                  <a:schemeClr val="tx2"/>
                </a:solidFill>
                <a:ea typeface="+mj-ea"/>
                <a:cs typeface="Times New Roman" charset="0"/>
              </a:rPr>
              <a:t>Active participate in open source Kylin community</a:t>
            </a:r>
          </a:p>
        </p:txBody>
      </p:sp>
      <p:sp>
        <p:nvSpPr>
          <p:cNvPr id="26" name="TextBox 4"/>
          <p:cNvSpPr txBox="1"/>
          <p:nvPr/>
        </p:nvSpPr>
        <p:spPr>
          <a:xfrm>
            <a:off x="1765160" y="5149141"/>
            <a:ext cx="68089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  <a:cs typeface="Times New Roman" charset="0"/>
              </a:rPr>
              <a:t>Supporting </a:t>
            </a:r>
            <a:r>
              <a:rPr lang="en-US" sz="2400" dirty="0" smtClean="0">
                <a:solidFill>
                  <a:schemeClr val="accent2"/>
                </a:solidFill>
                <a:cs typeface="Times New Roman" charset="0"/>
              </a:rPr>
              <a:t>all </a:t>
            </a:r>
            <a:r>
              <a:rPr lang="en-US" sz="2400" dirty="0" err="1" smtClean="0">
                <a:solidFill>
                  <a:schemeClr val="accent2"/>
                </a:solidFill>
                <a:cs typeface="Times New Roman" charset="0"/>
              </a:rPr>
              <a:t>Meituan</a:t>
            </a:r>
            <a:r>
              <a:rPr lang="en-US" sz="2400" dirty="0" smtClean="0">
                <a:solidFill>
                  <a:schemeClr val="accent2"/>
                </a:solidFill>
                <a:cs typeface="Times New Roman" charset="0"/>
              </a:rPr>
              <a:t> business lines</a:t>
            </a:r>
            <a:endParaRPr lang="en-US" sz="2400" dirty="0">
              <a:solidFill>
                <a:schemeClr val="accent2"/>
              </a:solidFill>
              <a:cs typeface="Times New Roman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14400" y="3374435"/>
            <a:ext cx="6595353" cy="1333698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000" dirty="0" smtClean="0"/>
              <a:t>97</a:t>
            </a:r>
            <a:r>
              <a:rPr lang="en-US" altLang="zh-CN" sz="2000" dirty="0"/>
              <a:t>3</a:t>
            </a:r>
            <a:r>
              <a:rPr kumimoji="0" lang="en-US" altLang="zh-CN" sz="2000" b="0" i="0" u="none" strike="noStrike" cap="none" spc="0" normalizeH="0" baseline="0" dirty="0" smtClean="0">
                <a:ln>
                  <a:noFill/>
                </a:ln>
                <a:solidFill>
                  <a:srgbClr val="53585F"/>
                </a:solidFill>
                <a:effectLst/>
                <a:uFillTx/>
                <a:latin typeface="+mn-lt"/>
                <a:ea typeface="+mn-ea"/>
                <a:cs typeface="+mn-cs"/>
                <a:sym typeface="苹方 中等" panose="020B0400000000000000" charset="-122"/>
              </a:rPr>
              <a:t> Cubes, 8</a:t>
            </a:r>
            <a:r>
              <a:rPr lang="en-US" altLang="zh-CN" sz="2000" dirty="0" smtClean="0"/>
              <a:t>.</a:t>
            </a:r>
            <a:r>
              <a:rPr kumimoji="0" lang="en-US" altLang="zh-CN" sz="2000" b="0" i="0" u="none" strike="noStrike" cap="none" spc="0" normalizeH="0" baseline="0" dirty="0" smtClean="0">
                <a:ln>
                  <a:noFill/>
                </a:ln>
                <a:solidFill>
                  <a:srgbClr val="53585F"/>
                </a:solidFill>
                <a:effectLst/>
                <a:uFillTx/>
                <a:latin typeface="+mn-lt"/>
                <a:ea typeface="+mn-ea"/>
                <a:cs typeface="+mn-cs"/>
                <a:sym typeface="苹方 中等" panose="020B0400000000000000" charset="-122"/>
              </a:rPr>
              <a:t>9+</a:t>
            </a:r>
            <a:r>
              <a:rPr kumimoji="0" lang="en-US" altLang="zh-CN" sz="2000" b="0" i="0" u="none" strike="noStrike" cap="none" spc="0" normalizeH="0" dirty="0" smtClean="0">
                <a:ln>
                  <a:noFill/>
                </a:ln>
                <a:solidFill>
                  <a:srgbClr val="53585F"/>
                </a:solidFill>
                <a:effectLst/>
                <a:uFillTx/>
                <a:latin typeface="+mn-lt"/>
                <a:ea typeface="+mn-ea"/>
                <a:cs typeface="+mn-cs"/>
                <a:sym typeface="苹方 中等" panose="020B0400000000000000" charset="-122"/>
              </a:rPr>
              <a:t> trillion rows, Cube size </a:t>
            </a:r>
            <a:r>
              <a:rPr lang="en-US" altLang="zh-CN" sz="2000" dirty="0" smtClean="0"/>
              <a:t>971</a:t>
            </a:r>
            <a:r>
              <a:rPr kumimoji="0" lang="en-US" altLang="zh-CN" sz="2000" b="0" i="0" u="none" strike="noStrike" cap="none" spc="0" normalizeH="0" dirty="0" smtClean="0">
                <a:ln>
                  <a:noFill/>
                </a:ln>
                <a:solidFill>
                  <a:srgbClr val="53585F"/>
                </a:solidFill>
                <a:effectLst/>
                <a:uFillTx/>
                <a:latin typeface="+mn-lt"/>
                <a:ea typeface="+mn-ea"/>
                <a:cs typeface="+mn-cs"/>
                <a:sym typeface="苹方 中等" panose="020B0400000000000000" charset="-122"/>
              </a:rPr>
              <a:t> TB</a:t>
            </a: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000" dirty="0" smtClean="0"/>
              <a:t>3</a:t>
            </a:r>
            <a:r>
              <a:rPr kumimoji="0" lang="en-US" altLang="zh-CN" sz="2000" b="0" i="0" u="none" strike="noStrike" cap="none" spc="0" normalizeH="0" baseline="0" dirty="0" smtClean="0">
                <a:ln>
                  <a:noFill/>
                </a:ln>
                <a:solidFill>
                  <a:srgbClr val="53585F"/>
                </a:solidFill>
                <a:effectLst/>
                <a:uFillTx/>
                <a:latin typeface="+mn-lt"/>
                <a:ea typeface="+mn-ea"/>
                <a:cs typeface="+mn-cs"/>
                <a:sym typeface="苹方 中等" panose="020B0400000000000000" charset="-122"/>
              </a:rPr>
              <a:t>,800,000</a:t>
            </a:r>
            <a:r>
              <a:rPr kumimoji="0" lang="en-US" altLang="zh-CN" sz="2000" b="0" i="0" u="none" strike="noStrike" cap="none" spc="0" normalizeH="0" dirty="0" smtClean="0">
                <a:ln>
                  <a:noFill/>
                </a:ln>
                <a:solidFill>
                  <a:srgbClr val="53585F"/>
                </a:solidFill>
                <a:effectLst/>
                <a:uFillTx/>
                <a:latin typeface="+mn-lt"/>
                <a:ea typeface="+mn-ea"/>
                <a:cs typeface="+mn-cs"/>
                <a:sym typeface="苹方 中等" panose="020B0400000000000000" charset="-122"/>
              </a:rPr>
              <a:t> </a:t>
            </a:r>
            <a:r>
              <a:rPr kumimoji="0" lang="en-US" altLang="zh-CN" sz="2000" b="0" i="0" u="none" strike="noStrike" cap="none" spc="0" normalizeH="0" baseline="0" dirty="0" smtClean="0">
                <a:ln>
                  <a:noFill/>
                </a:ln>
                <a:solidFill>
                  <a:srgbClr val="53585F"/>
                </a:solidFill>
                <a:effectLst/>
                <a:uFillTx/>
                <a:latin typeface="+mn-lt"/>
                <a:ea typeface="+mn-ea"/>
                <a:cs typeface="+mn-cs"/>
                <a:sym typeface="苹方 中等" panose="020B0400000000000000" charset="-122"/>
              </a:rPr>
              <a:t>queries/day, TP90 &lt; 1.2 second</a:t>
            </a: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altLang="zh-CN" sz="2000" b="0" i="0" u="none" strike="noStrike" cap="none" spc="0" normalizeH="0" baseline="0" dirty="0" smtClean="0">
              <a:ln>
                <a:noFill/>
              </a:ln>
              <a:solidFill>
                <a:srgbClr val="53585F"/>
              </a:solidFill>
              <a:effectLst/>
              <a:uFillTx/>
              <a:latin typeface="+mn-lt"/>
              <a:ea typeface="+mn-ea"/>
              <a:cs typeface="+mn-cs"/>
              <a:sym typeface="苹方 中等" panose="020B0400000000000000" charset="-122"/>
            </a:endParaRP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000" dirty="0" smtClean="0"/>
              <a:t>(Data in 2018/08)</a:t>
            </a:r>
            <a:endParaRPr kumimoji="0" lang="zh-CN" altLang="en-US" sz="2000" b="0" i="0" u="none" strike="noStrike" cap="none" spc="0" normalizeH="0" baseline="0" dirty="0">
              <a:ln>
                <a:noFill/>
              </a:ln>
              <a:solidFill>
                <a:srgbClr val="53585F"/>
              </a:solidFill>
              <a:effectLst/>
              <a:uFillTx/>
              <a:latin typeface="+mn-lt"/>
              <a:ea typeface="+mn-ea"/>
              <a:cs typeface="+mn-cs"/>
              <a:sym typeface="苹方 中等" panose="020B040000000000000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80700988"/>
      </p:ext>
    </p:extLst>
  </p:cSld>
  <p:clrMapOvr>
    <a:masterClrMapping/>
  </p:clrMapOvr>
  <p:transition spd="slow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>
            <a:normAutofit fontScale="92500"/>
          </a:bodyPr>
          <a:lstStyle/>
          <a:p>
            <a:r>
              <a:rPr lang="en-US" dirty="0" smtClean="0">
                <a:solidFill>
                  <a:srgbClr val="DC1313"/>
                </a:solidFill>
              </a:rPr>
              <a:t>Use Case </a:t>
            </a:r>
            <a:r>
              <a:rPr lang="mr-IN" dirty="0" smtClean="0">
                <a:solidFill>
                  <a:srgbClr val="DC1313"/>
                </a:solidFill>
              </a:rPr>
              <a:t>–</a:t>
            </a:r>
            <a:r>
              <a:rPr lang="en-US" dirty="0" smtClean="0">
                <a:solidFill>
                  <a:srgbClr val="DC1313"/>
                </a:solidFill>
              </a:rPr>
              <a:t> Shopping Reporting</a:t>
            </a:r>
            <a:endParaRPr dirty="0">
              <a:solidFill>
                <a:srgbClr val="DC1313"/>
              </a:solidFill>
            </a:endParaRPr>
          </a:p>
        </p:txBody>
      </p:sp>
      <p:sp>
        <p:nvSpPr>
          <p:cNvPr id="204" name="Shape 204"/>
          <p:cNvSpPr>
            <a:spLocks noGrp="1"/>
          </p:cNvSpPr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Yahoo! Japan: the most visited website in Japan</a:t>
            </a:r>
            <a:endParaRPr dirty="0"/>
          </a:p>
        </p:txBody>
      </p:sp>
      <p:grpSp>
        <p:nvGrpSpPr>
          <p:cNvPr id="9" name="组合 8"/>
          <p:cNvGrpSpPr/>
          <p:nvPr/>
        </p:nvGrpSpPr>
        <p:grpSpPr>
          <a:xfrm>
            <a:off x="5969000" y="147955"/>
            <a:ext cx="2927350" cy="252095"/>
            <a:chOff x="8988" y="198"/>
            <a:chExt cx="5022" cy="432"/>
          </a:xfrm>
        </p:grpSpPr>
        <p:pic>
          <p:nvPicPr>
            <p:cNvPr id="10" name="图片 9" descr="logo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988" y="198"/>
              <a:ext cx="5023" cy="433"/>
            </a:xfrm>
            <a:prstGeom prst="rect">
              <a:avLst/>
            </a:prstGeom>
          </p:spPr>
        </p:pic>
        <p:pic>
          <p:nvPicPr>
            <p:cNvPr id="11" name="图片 10" descr="logo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988" y="198"/>
              <a:ext cx="5023" cy="433"/>
            </a:xfrm>
            <a:prstGeom prst="rect">
              <a:avLst/>
            </a:prstGeom>
          </p:spPr>
        </p:pic>
      </p:grpSp>
      <p:pic>
        <p:nvPicPr>
          <p:cNvPr id="23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533" y="3434390"/>
            <a:ext cx="5077170" cy="2091341"/>
          </a:xfrm>
          <a:prstGeom prst="rect">
            <a:avLst/>
          </a:prstGeom>
        </p:spPr>
      </p:pic>
      <p:sp>
        <p:nvSpPr>
          <p:cNvPr id="24" name="テキスト プレースホルダー 5"/>
          <p:cNvSpPr txBox="1">
            <a:spLocks/>
          </p:cNvSpPr>
          <p:nvPr/>
        </p:nvSpPr>
        <p:spPr>
          <a:xfrm>
            <a:off x="4733972" y="1084150"/>
            <a:ext cx="4162961" cy="2371491"/>
          </a:xfrm>
          <a:prstGeom prst="rect">
            <a:avLst/>
          </a:prstGeom>
        </p:spPr>
        <p:txBody>
          <a:bodyPr>
            <a:noAutofit/>
          </a:bodyPr>
          <a:lstStyle>
            <a:lvl1pPr marL="457200" indent="-457200" algn="l" rtl="0" eaLnBrk="0" fontAlgn="base" hangingPunct="0">
              <a:spcBef>
                <a:spcPts val="21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Wingdings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1pPr>
            <a:lvl2pPr marL="876300" indent="-457200" algn="l" rtl="0" eaLnBrk="0" fontAlgn="base" hangingPunct="0">
              <a:spcBef>
                <a:spcPts val="19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2pPr>
            <a:lvl3pPr marL="1333500" indent="-457200" algn="l" rtl="0" eaLnBrk="0" fontAlgn="base" hangingPunct="0">
              <a:spcBef>
                <a:spcPts val="16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3pPr>
            <a:lvl4pPr marL="1790700" indent="-457200" algn="l" rtl="0" eaLnBrk="0" fontAlgn="base" hangingPunct="0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4pPr>
            <a:lvl5pPr marL="2247900" indent="-457200" algn="l" rtl="0" eaLnBrk="0" fontAlgn="base" hangingPunct="0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en-US" altLang="ja-JP" sz="1600" kern="0" dirty="0"/>
              <a:t>Our reporting system used Impala as a backend database </a:t>
            </a:r>
            <a:r>
              <a:rPr lang="en-US" altLang="ja-JP" sz="1600" kern="0" dirty="0" smtClean="0"/>
              <a:t>previously.</a:t>
            </a:r>
            <a:r>
              <a:rPr lang="zh-CN" altLang="en-US" sz="1600" kern="0" dirty="0" smtClean="0"/>
              <a:t> </a:t>
            </a:r>
            <a:r>
              <a:rPr lang="en-US" altLang="ja-JP" sz="1600" kern="0" dirty="0" smtClean="0"/>
              <a:t>It </a:t>
            </a:r>
            <a:r>
              <a:rPr lang="en-US" altLang="ja-JP" sz="1600" kern="0" dirty="0"/>
              <a:t>took a long time (about 60 sec) to show Web UI.</a:t>
            </a:r>
          </a:p>
          <a:p>
            <a:r>
              <a:rPr lang="en-US" altLang="ja-JP" sz="1600" kern="0" dirty="0"/>
              <a:t>In order to lower the latency, we moved to Apache Kylin.</a:t>
            </a:r>
          </a:p>
          <a:p>
            <a:pPr lvl="1"/>
            <a:r>
              <a:rPr lang="en-US" altLang="ja-JP" sz="1600" kern="0" dirty="0"/>
              <a:t>Average latency &lt; 1sec for most cases</a:t>
            </a:r>
          </a:p>
        </p:txBody>
      </p:sp>
      <p:sp>
        <p:nvSpPr>
          <p:cNvPr id="25" name="テキスト プレースホルダー 2"/>
          <p:cNvSpPr txBox="1">
            <a:spLocks/>
          </p:cNvSpPr>
          <p:nvPr/>
        </p:nvSpPr>
        <p:spPr>
          <a:xfrm>
            <a:off x="599716" y="5869488"/>
            <a:ext cx="7221322" cy="841732"/>
          </a:xfrm>
          <a:prstGeom prst="rect">
            <a:avLst/>
          </a:prstGeom>
        </p:spPr>
        <p:txBody>
          <a:bodyPr>
            <a:normAutofit/>
          </a:bodyPr>
          <a:lstStyle>
            <a:lvl1pPr marL="457200" indent="-457200" algn="l" rtl="0" eaLnBrk="0" fontAlgn="base" hangingPunct="0">
              <a:spcBef>
                <a:spcPts val="21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Wingdings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1pPr>
            <a:lvl2pPr marL="876300" indent="-457200" algn="l" rtl="0" eaLnBrk="0" fontAlgn="base" hangingPunct="0">
              <a:spcBef>
                <a:spcPts val="19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2pPr>
            <a:lvl3pPr marL="1333500" indent="-457200" algn="l" rtl="0" eaLnBrk="0" fontAlgn="base" hangingPunct="0">
              <a:spcBef>
                <a:spcPts val="16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3pPr>
            <a:lvl4pPr marL="1790700" indent="-457200" algn="l" rtl="0" eaLnBrk="0" fontAlgn="base" hangingPunct="0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4pPr>
            <a:lvl5pPr marL="2247900" indent="-457200" algn="l" rtl="0" eaLnBrk="0" fontAlgn="base" hangingPunct="0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en-US" altLang="ja-JP" sz="2000" i="1" kern="0" dirty="0">
                <a:solidFill>
                  <a:srgbClr val="C00000"/>
                </a:solidFill>
              </a:rPr>
              <a:t>Thanks to low latency with Kylin, we become possible to focus on adding functions for users.</a:t>
            </a:r>
          </a:p>
        </p:txBody>
      </p:sp>
      <p:sp>
        <p:nvSpPr>
          <p:cNvPr id="26" name="テキスト プレースホルダー 5"/>
          <p:cNvSpPr txBox="1">
            <a:spLocks/>
          </p:cNvSpPr>
          <p:nvPr/>
        </p:nvSpPr>
        <p:spPr>
          <a:xfrm>
            <a:off x="228554" y="1173457"/>
            <a:ext cx="4615820" cy="1257301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marL="457200" indent="-457200" algn="l" rtl="0" eaLnBrk="0" fontAlgn="base" hangingPunct="0">
              <a:spcBef>
                <a:spcPts val="21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Wingdings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1pPr>
            <a:lvl2pPr marL="876300" indent="-457200" algn="l" rtl="0" eaLnBrk="0" fontAlgn="base" hangingPunct="0">
              <a:spcBef>
                <a:spcPts val="19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2pPr>
            <a:lvl3pPr marL="1333500" indent="-457200" algn="l" rtl="0" eaLnBrk="0" fontAlgn="base" hangingPunct="0">
              <a:spcBef>
                <a:spcPts val="16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3pPr>
            <a:lvl4pPr marL="1790700" indent="-457200" algn="l" rtl="0" eaLnBrk="0" fontAlgn="base" hangingPunct="0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4pPr>
            <a:lvl5pPr marL="2247900" indent="-457200" algn="l" rtl="0" eaLnBrk="0" fontAlgn="base" hangingPunct="0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en-US" altLang="ja-JP" sz="2000" kern="0" dirty="0"/>
              <a:t>We provide a reporting system that show statistics for store owners.</a:t>
            </a:r>
          </a:p>
          <a:p>
            <a:pPr lvl="1"/>
            <a:r>
              <a:rPr lang="en-US" altLang="ja-JP" sz="2000" kern="0" dirty="0"/>
              <a:t>e. g. impressions, clicks and sales.</a:t>
            </a:r>
          </a:p>
        </p:txBody>
      </p:sp>
    </p:spTree>
    <p:extLst>
      <p:ext uri="{BB962C8B-B14F-4D97-AF65-F5344CB8AC3E}">
        <p14:creationId xmlns:p14="http://schemas.microsoft.com/office/powerpoint/2010/main" val="1300633013"/>
      </p:ext>
    </p:extLst>
  </p:cSld>
  <p:clrMapOvr>
    <a:masterClrMapping/>
  </p:clrMapOvr>
  <p:transition spd="slow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2531170_221715511000_2.jpg"/>
          <p:cNvPicPr>
            <a:picLocks noGrp="1" noChangeAspect="1"/>
          </p:cNvPicPr>
          <p:nvPr>
            <p:ph type="pic" idx="4294967295"/>
          </p:nvPr>
        </p:nvPicPr>
        <p:blipFill>
          <a:blip r:embed="rId2"/>
          <a:srcRect l="22600" t="448" r="17616" b="4494"/>
          <a:stretch>
            <a:fillRect/>
          </a:stretch>
        </p:blipFill>
        <p:spPr>
          <a:xfrm>
            <a:off x="633730" y="1871980"/>
            <a:ext cx="7877175" cy="3681095"/>
          </a:xfrm>
          <a:prstGeom prst="rect">
            <a:avLst/>
          </a:prstGeom>
        </p:spPr>
      </p:pic>
      <p:sp>
        <p:nvSpPr>
          <p:cNvPr id="325" name="Shape 325"/>
          <p:cNvSpPr>
            <a:spLocks noGrp="1"/>
          </p:cNvSpPr>
          <p:nvPr/>
        </p:nvSpPr>
        <p:spPr>
          <a:xfrm>
            <a:off x="228051" y="152061"/>
            <a:ext cx="4894167" cy="562124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b">
            <a:normAutofit/>
          </a:bodyPr>
          <a:lstStyle>
            <a:lvl1pPr marL="0" marR="0" indent="0" algn="l" defTabSz="412750" latinLnBrk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苹方 中等" panose="020B0400000000000000" charset="-122"/>
              </a:defRPr>
            </a:lvl1pPr>
            <a:lvl2pPr marL="574040" marR="0" indent="-256540" algn="l" defTabSz="412750" latinLnBrk="0">
              <a:lnSpc>
                <a:spcPct val="100000"/>
              </a:lnSpc>
              <a:spcBef>
                <a:spcPct val="520000"/>
              </a:spcBef>
              <a:spcAft>
                <a:spcPts val="0"/>
              </a:spcAft>
              <a:buClrTx/>
              <a:buSzPct val="75000"/>
              <a:buFontTx/>
              <a:buChar char="•"/>
              <a:defRPr sz="21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苹方 中等" panose="020B0400000000000000" charset="-122"/>
              </a:defRPr>
            </a:lvl2pPr>
            <a:lvl3pPr marL="891540" marR="0" indent="-256540" algn="l" defTabSz="412750" latinLnBrk="0">
              <a:lnSpc>
                <a:spcPct val="100000"/>
              </a:lnSpc>
              <a:spcBef>
                <a:spcPct val="520000"/>
              </a:spcBef>
              <a:spcAft>
                <a:spcPts val="0"/>
              </a:spcAft>
              <a:buClrTx/>
              <a:buSzPct val="75000"/>
              <a:buFontTx/>
              <a:buChar char="•"/>
              <a:defRPr sz="21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苹方 中等" panose="020B0400000000000000" charset="-122"/>
              </a:defRPr>
            </a:lvl3pPr>
            <a:lvl4pPr marL="1209040" marR="0" indent="-256540" algn="l" defTabSz="412750" latinLnBrk="0">
              <a:lnSpc>
                <a:spcPct val="100000"/>
              </a:lnSpc>
              <a:spcBef>
                <a:spcPct val="520000"/>
              </a:spcBef>
              <a:spcAft>
                <a:spcPts val="0"/>
              </a:spcAft>
              <a:buClrTx/>
              <a:buSzPct val="75000"/>
              <a:buFontTx/>
              <a:buChar char="•"/>
              <a:defRPr sz="21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苹方 中等" panose="020B0400000000000000" charset="-122"/>
              </a:defRPr>
            </a:lvl4pPr>
            <a:lvl5pPr marL="1526540" marR="0" indent="-256540" algn="l" defTabSz="412750" latinLnBrk="0">
              <a:lnSpc>
                <a:spcPct val="100000"/>
              </a:lnSpc>
              <a:spcBef>
                <a:spcPct val="520000"/>
              </a:spcBef>
              <a:spcAft>
                <a:spcPts val="0"/>
              </a:spcAft>
              <a:buClrTx/>
              <a:buSzPct val="75000"/>
              <a:buFontTx/>
              <a:buChar char="•"/>
              <a:defRPr sz="21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苹方 中等" panose="020B0400000000000000" charset="-122"/>
              </a:defRPr>
            </a:lvl5pPr>
            <a:lvl6pPr marL="1844040" marR="0" indent="-256540" algn="l" defTabSz="412750" latinLnBrk="0">
              <a:lnSpc>
                <a:spcPct val="100000"/>
              </a:lnSpc>
              <a:spcBef>
                <a:spcPct val="520000"/>
              </a:spcBef>
              <a:spcAft>
                <a:spcPts val="0"/>
              </a:spcAft>
              <a:buClrTx/>
              <a:buSzPct val="75000"/>
              <a:buFontTx/>
              <a:buChar char="•"/>
              <a:defRPr sz="2100" b="0" i="0" u="none" strike="noStrike" cap="none" spc="0" baseline="0">
                <a:ln>
                  <a:noFill/>
                </a:ln>
                <a:solidFill>
                  <a:srgbClr val="53585F"/>
                </a:solidFill>
                <a:uFillTx/>
                <a:latin typeface="+mn-lt"/>
                <a:ea typeface="+mn-ea"/>
                <a:cs typeface="+mn-cs"/>
                <a:sym typeface="苹方 中等" panose="020B0400000000000000" charset="-122"/>
              </a:defRPr>
            </a:lvl6pPr>
            <a:lvl7pPr marL="2161540" marR="0" indent="-256540" algn="l" defTabSz="412750" latinLnBrk="0">
              <a:lnSpc>
                <a:spcPct val="100000"/>
              </a:lnSpc>
              <a:spcBef>
                <a:spcPct val="520000"/>
              </a:spcBef>
              <a:spcAft>
                <a:spcPts val="0"/>
              </a:spcAft>
              <a:buClrTx/>
              <a:buSzPct val="75000"/>
              <a:buFontTx/>
              <a:buChar char="•"/>
              <a:defRPr sz="2100" b="0" i="0" u="none" strike="noStrike" cap="none" spc="0" baseline="0">
                <a:ln>
                  <a:noFill/>
                </a:ln>
                <a:solidFill>
                  <a:srgbClr val="53585F"/>
                </a:solidFill>
                <a:uFillTx/>
                <a:latin typeface="+mn-lt"/>
                <a:ea typeface="+mn-ea"/>
                <a:cs typeface="+mn-cs"/>
                <a:sym typeface="苹方 中等" panose="020B0400000000000000" charset="-122"/>
              </a:defRPr>
            </a:lvl7pPr>
            <a:lvl8pPr marL="2479040" marR="0" indent="-256540" algn="l" defTabSz="412750" latinLnBrk="0">
              <a:lnSpc>
                <a:spcPct val="100000"/>
              </a:lnSpc>
              <a:spcBef>
                <a:spcPct val="520000"/>
              </a:spcBef>
              <a:spcAft>
                <a:spcPts val="0"/>
              </a:spcAft>
              <a:buClrTx/>
              <a:buSzPct val="75000"/>
              <a:buFontTx/>
              <a:buChar char="•"/>
              <a:defRPr sz="2100" b="0" i="0" u="none" strike="noStrike" cap="none" spc="0" baseline="0">
                <a:ln>
                  <a:noFill/>
                </a:ln>
                <a:solidFill>
                  <a:srgbClr val="53585F"/>
                </a:solidFill>
                <a:uFillTx/>
                <a:latin typeface="+mn-lt"/>
                <a:ea typeface="+mn-ea"/>
                <a:cs typeface="+mn-cs"/>
                <a:sym typeface="苹方 中等" panose="020B0400000000000000" charset="-122"/>
              </a:defRPr>
            </a:lvl8pPr>
            <a:lvl9pPr marL="2796540" marR="0" indent="-256540" algn="l" defTabSz="412750" latinLnBrk="0">
              <a:lnSpc>
                <a:spcPct val="100000"/>
              </a:lnSpc>
              <a:spcBef>
                <a:spcPct val="520000"/>
              </a:spcBef>
              <a:spcAft>
                <a:spcPts val="0"/>
              </a:spcAft>
              <a:buClrTx/>
              <a:buSzPct val="75000"/>
              <a:buFontTx/>
              <a:buChar char="•"/>
              <a:defRPr sz="2100" b="0" i="0" u="none" strike="noStrike" cap="none" spc="0" baseline="0">
                <a:ln>
                  <a:noFill/>
                </a:ln>
                <a:solidFill>
                  <a:srgbClr val="53585F"/>
                </a:solidFill>
                <a:uFillTx/>
                <a:latin typeface="+mn-lt"/>
                <a:ea typeface="+mn-ea"/>
                <a:cs typeface="+mn-cs"/>
                <a:sym typeface="苹方 中等" panose="020B0400000000000000" charset="-122"/>
              </a:defRPr>
            </a:lvl9pPr>
          </a:lstStyle>
          <a:p>
            <a:r>
              <a:rPr lang="en-US" dirty="0" smtClean="0">
                <a:solidFill>
                  <a:srgbClr val="F9FBFA"/>
                </a:solidFill>
                <a:sym typeface="+mn-ea"/>
              </a:rPr>
              <a:t>We are hiring</a:t>
            </a:r>
            <a:endParaRPr dirty="0">
              <a:solidFill>
                <a:srgbClr val="F9FBFA"/>
              </a:solidFill>
              <a:sym typeface="+mn-ea"/>
            </a:endParaRPr>
          </a:p>
        </p:txBody>
      </p:sp>
      <p:pic>
        <p:nvPicPr>
          <p:cNvPr id="42" name="图片 41" descr="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9000" y="147955"/>
            <a:ext cx="2927985" cy="25273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C775927-DBAE-D84C-AE50-153BFB84E40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6460" r="51078"/>
          <a:stretch/>
        </p:blipFill>
        <p:spPr>
          <a:xfrm>
            <a:off x="5799792" y="2605120"/>
            <a:ext cx="1973652" cy="2149485"/>
          </a:xfrm>
          <a:prstGeom prst="rect">
            <a:avLst/>
          </a:prstGeom>
        </p:spPr>
      </p:pic>
      <p:pic>
        <p:nvPicPr>
          <p:cNvPr id="8" name="图片 5">
            <a:extLst>
              <a:ext uri="{FF2B5EF4-FFF2-40B4-BE49-F238E27FC236}">
                <a16:creationId xmlns:a16="http://schemas.microsoft.com/office/drawing/2014/main" id="{2183E80B-86E3-6443-9967-D628DA88FD0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9529" b="47176"/>
          <a:stretch/>
        </p:blipFill>
        <p:spPr>
          <a:xfrm>
            <a:off x="925707" y="2670448"/>
            <a:ext cx="2001034" cy="2084157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Shape 342"/>
          <p:cNvSpPr>
            <a:spLocks noGrp="1"/>
          </p:cNvSpPr>
          <p:nvPr>
            <p:ph type="body" idx="13"/>
          </p:nvPr>
        </p:nvSpPr>
        <p:spPr>
          <a:xfrm>
            <a:off x="3239770" y="1859915"/>
            <a:ext cx="3335655" cy="174307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5000" dirty="0">
                <a:latin typeface="方正兰亭大黑_GBK" panose="02000000000000000000" charset="-122"/>
                <a:ea typeface="方正兰亭大黑_GBK" panose="02000000000000000000" charset="-122"/>
              </a:rPr>
              <a:t>Thanks</a:t>
            </a:r>
          </a:p>
        </p:txBody>
      </p:sp>
    </p:spTree>
  </p:cSld>
  <p:clrMapOvr>
    <a:masterClrMapping/>
  </p:clrMapOvr>
  <p:transition spd="slow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Shape 345"/>
          <p:cNvSpPr>
            <a:spLocks noGrp="1"/>
          </p:cNvSpPr>
          <p:nvPr>
            <p:ph type="body" idx="14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>
                <a:solidFill>
                  <a:srgbClr val="F9FBFA"/>
                </a:solidFill>
                <a:sym typeface="+mn-ea"/>
              </a:rPr>
              <a:t>Add the title</a:t>
            </a:r>
          </a:p>
        </p:txBody>
      </p:sp>
      <p:sp>
        <p:nvSpPr>
          <p:cNvPr id="346" name="Shape 346"/>
          <p:cNvSpPr>
            <a:spLocks noGrp="1"/>
          </p:cNvSpPr>
          <p:nvPr>
            <p:ph type="body" idx="15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Subtitle Text</a:t>
            </a:r>
          </a:p>
        </p:txBody>
      </p:sp>
      <p:sp>
        <p:nvSpPr>
          <p:cNvPr id="347" name="Shape 347"/>
          <p:cNvSpPr>
            <a:spLocks noGrp="1"/>
          </p:cNvSpPr>
          <p:nvPr>
            <p:ph type="body" idx="16"/>
          </p:nvPr>
        </p:nvSpPr>
        <p:spPr>
          <a:xfrm>
            <a:off x="5121910" y="1969453"/>
            <a:ext cx="1884045" cy="408940"/>
          </a:xfrm>
          <a:prstGeom prst="rect">
            <a:avLst/>
          </a:prstGeom>
        </p:spPr>
        <p:txBody>
          <a:bodyPr wrap="square"/>
          <a:lstStyle/>
          <a:p>
            <a:r>
              <a:rPr sz="2000">
                <a:solidFill>
                  <a:srgbClr val="F9FBFA"/>
                </a:solidFill>
                <a:sym typeface="+mn-ea"/>
              </a:rPr>
              <a:t>Add the title</a:t>
            </a:r>
            <a:endParaRPr sz="2000"/>
          </a:p>
        </p:txBody>
      </p:sp>
      <p:sp>
        <p:nvSpPr>
          <p:cNvPr id="348" name="Shape 348"/>
          <p:cNvSpPr>
            <a:spLocks noGrp="1"/>
          </p:cNvSpPr>
          <p:nvPr>
            <p:ph type="body" idx="17"/>
          </p:nvPr>
        </p:nvSpPr>
        <p:spPr>
          <a:xfrm>
            <a:off x="5087620" y="2854960"/>
            <a:ext cx="3388360" cy="3148330"/>
          </a:xfrm>
          <a:prstGeom prst="rect">
            <a:avLst/>
          </a:prstGeom>
        </p:spPr>
        <p:txBody>
          <a:bodyPr wrap="square"/>
          <a:lstStyle/>
          <a:p>
            <a:pPr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3000">
                <a:solidFill>
                  <a:srgbClr val="FFFFFF"/>
                </a:solidFill>
                <a:latin typeface="苹方 常规" panose="020B0300000000000000" charset="-122"/>
                <a:ea typeface="苹方 常规" panose="020B0300000000000000" charset="-122"/>
                <a:cs typeface="苹方 常规" panose="020B0300000000000000" charset="-122"/>
                <a:sym typeface="苹方 常规" panose="020B0300000000000000" charset="-122"/>
              </a:defRPr>
            </a:pPr>
            <a:r>
              <a:rPr sz="1500">
                <a:solidFill>
                  <a:srgbClr val="F9FBFA"/>
                </a:solidFill>
                <a:sym typeface="+mn-ea"/>
              </a:rPr>
              <a:t>Modules do not limit the size, number, interval, can be adjusted according to need</a:t>
            </a:r>
            <a:endParaRPr sz="1500"/>
          </a:p>
          <a:p>
            <a:pPr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3000">
                <a:solidFill>
                  <a:srgbClr val="FFFFFF"/>
                </a:solidFill>
                <a:latin typeface="苹方 常规" panose="020B0300000000000000" charset="-122"/>
                <a:ea typeface="苹方 常规" panose="020B0300000000000000" charset="-122"/>
                <a:cs typeface="苹方 常规" panose="020B0300000000000000" charset="-122"/>
                <a:sym typeface="苹方 常规" panose="020B0300000000000000" charset="-122"/>
              </a:defRPr>
            </a:pPr>
            <a:endParaRPr sz="1500"/>
          </a:p>
          <a:p>
            <a:pPr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3000">
                <a:solidFill>
                  <a:srgbClr val="FFFFFF"/>
                </a:solidFill>
                <a:latin typeface="苹方 常规" panose="020B0300000000000000" charset="-122"/>
                <a:ea typeface="苹方 常规" panose="020B0300000000000000" charset="-122"/>
                <a:cs typeface="苹方 常规" panose="020B0300000000000000" charset="-122"/>
                <a:sym typeface="苹方 常规" panose="020B0300000000000000" charset="-122"/>
              </a:defRPr>
            </a:pPr>
            <a:r>
              <a:rPr sz="1500">
                <a:solidFill>
                  <a:srgbClr val="F9FBFA"/>
                </a:solidFill>
                <a:sym typeface="+mn-ea"/>
              </a:rPr>
              <a:t>Modules do not limit the size, number, interval, can be adjusted according to need</a:t>
            </a:r>
            <a:endParaRPr sz="1500"/>
          </a:p>
          <a:p>
            <a:pPr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3000">
                <a:solidFill>
                  <a:srgbClr val="FFFFFF"/>
                </a:solidFill>
                <a:latin typeface="苹方 常规" panose="020B0300000000000000" charset="-122"/>
                <a:ea typeface="苹方 常规" panose="020B0300000000000000" charset="-122"/>
                <a:cs typeface="苹方 常规" panose="020B0300000000000000" charset="-122"/>
                <a:sym typeface="苹方 常规" panose="020B0300000000000000" charset="-122"/>
              </a:defRPr>
            </a:pPr>
            <a:endParaRPr sz="1500"/>
          </a:p>
          <a:p>
            <a:pPr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3000">
                <a:solidFill>
                  <a:srgbClr val="FFFFFF"/>
                </a:solidFill>
                <a:latin typeface="苹方 常规" panose="020B0300000000000000" charset="-122"/>
                <a:ea typeface="苹方 常规" panose="020B0300000000000000" charset="-122"/>
                <a:cs typeface="苹方 常规" panose="020B0300000000000000" charset="-122"/>
                <a:sym typeface="苹方 常规" panose="020B0300000000000000" charset="-122"/>
              </a:defRPr>
            </a:pPr>
            <a:r>
              <a:rPr sz="1500">
                <a:solidFill>
                  <a:srgbClr val="F9FBFA"/>
                </a:solidFill>
                <a:sym typeface="+mn-ea"/>
              </a:rPr>
              <a:t>Modules do not limit the size, number, interval, can be adjusted according to need</a:t>
            </a:r>
            <a:endParaRPr sz="1500"/>
          </a:p>
        </p:txBody>
      </p:sp>
      <p:sp>
        <p:nvSpPr>
          <p:cNvPr id="349" name="Shape 349"/>
          <p:cNvSpPr/>
          <p:nvPr/>
        </p:nvSpPr>
        <p:spPr>
          <a:xfrm>
            <a:off x="5121709" y="1624336"/>
            <a:ext cx="3639185" cy="345440"/>
          </a:xfrm>
          <a:prstGeom prst="rect">
            <a:avLst/>
          </a:prstGeom>
          <a:ln w="12700">
            <a:miter lim="400000"/>
          </a:ln>
        </p:spPr>
        <p:txBody>
          <a:bodyPr wrap="none" lIns="19050" tIns="19050" rIns="19050" bIns="19050" anchor="ctr">
            <a:spAutoFit/>
          </a:bodyPr>
          <a:lstStyle>
            <a:lvl1pPr>
              <a:defRPr sz="4200">
                <a:solidFill>
                  <a:srgbClr val="FFFFFF"/>
                </a:solidFill>
              </a:defRPr>
            </a:lvl1pPr>
          </a:lstStyle>
          <a:p>
            <a:pPr algn="l"/>
            <a:r>
              <a:rPr sz="2000" dirty="0"/>
              <a:t>More AIS ICONS please visit：</a:t>
            </a:r>
          </a:p>
        </p:txBody>
      </p:sp>
      <p:sp>
        <p:nvSpPr>
          <p:cNvPr id="350" name="Shape 350"/>
          <p:cNvSpPr/>
          <p:nvPr/>
        </p:nvSpPr>
        <p:spPr>
          <a:xfrm>
            <a:off x="5502910" y="2303780"/>
            <a:ext cx="2877185" cy="591820"/>
          </a:xfrm>
          <a:prstGeom prst="rect">
            <a:avLst/>
          </a:prstGeom>
          <a:ln w="12700">
            <a:miter lim="400000"/>
          </a:ln>
        </p:spPr>
        <p:txBody>
          <a:bodyPr wrap="square" lIns="19050" tIns="19050" rIns="19050" bIns="19050" anchor="ctr">
            <a:spAutoFit/>
          </a:bodyPr>
          <a:lstStyle>
            <a:lvl1pPr>
              <a:lnSpc>
                <a:spcPct val="120000"/>
              </a:lnSpc>
              <a:defRPr sz="4000" u="sng">
                <a:solidFill>
                  <a:srgbClr val="FFFFFF"/>
                </a:solidFill>
                <a:latin typeface="苹方 常规" panose="020B0300000000000000" charset="-122"/>
                <a:ea typeface="苹方 常规" panose="020B0300000000000000" charset="-122"/>
                <a:cs typeface="苹方 常规" panose="020B0300000000000000" charset="-122"/>
                <a:sym typeface="苹方 常规" panose="020B0300000000000000" charset="-122"/>
                <a:hlinkClick r:id="rId2"/>
              </a:defRPr>
            </a:lvl1pPr>
          </a:lstStyle>
          <a:p>
            <a:pPr>
              <a:defRPr sz="3000" u="none"/>
            </a:pPr>
            <a:r>
              <a:rPr sz="1500" u="sng" dirty="0">
                <a:solidFill>
                  <a:schemeClr val="bg2"/>
                </a:solidFill>
                <a:hlinkClick r:id="rId2"/>
              </a:rPr>
              <a:t>www.iconfont.cn/plus/collections/detail?cid=2257</a:t>
            </a:r>
          </a:p>
        </p:txBody>
      </p:sp>
      <p:pic>
        <p:nvPicPr>
          <p:cNvPr id="351" name="ap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1241" y="1969335"/>
            <a:ext cx="512140" cy="512317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52" name="daxiao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2372" y="1969335"/>
            <a:ext cx="512140" cy="512317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53" name="jiankon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7834" y="4238885"/>
            <a:ext cx="512140" cy="512317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54" name="mokuai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96509" y="5298133"/>
            <a:ext cx="512140" cy="512317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55" name="peizhiguanli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78229" y="4238885"/>
            <a:ext cx="512140" cy="512317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56" name="quanxian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5380" y="4238885"/>
            <a:ext cx="512140" cy="512317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57" name="shenqingquanxian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22008" y="4238885"/>
            <a:ext cx="512140" cy="512317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58" name="shujubiangeng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7440" y="3134320"/>
            <a:ext cx="512140" cy="512317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59" name="shujudaochu-01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18233" y="3134320"/>
            <a:ext cx="512140" cy="512317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60" name="shujuku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98729" y="5298133"/>
            <a:ext cx="512140" cy="512317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61" name="shuzi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761241" y="3134320"/>
            <a:ext cx="512140" cy="512317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62" name="SQLshenhe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980448" y="3134320"/>
            <a:ext cx="512140" cy="512317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63" name="text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199026" y="3134320"/>
            <a:ext cx="512140" cy="512317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64" name="USB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725379" y="5298133"/>
            <a:ext cx="512140" cy="512317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65" name="wangluopinpaishu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561539" y="5298133"/>
            <a:ext cx="512140" cy="512317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66" name="weixiao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418233" y="1969335"/>
            <a:ext cx="512140" cy="512317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67" name="wenjian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944586" y="5298133"/>
            <a:ext cx="512140" cy="512317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68" name="xitongguanli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23876" y="2087373"/>
            <a:ext cx="512140" cy="512317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69" name="xitongzhuangtai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37440" y="4238885"/>
            <a:ext cx="512140" cy="512317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70" name="yun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996807" y="1969335"/>
            <a:ext cx="512140" cy="512317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71" name="dingwei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2981077" y="4238885"/>
            <a:ext cx="510252" cy="51042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72" name="shuju01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38069" y="5296245"/>
            <a:ext cx="510252" cy="51042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73" name="tixing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4525676" y="3134949"/>
            <a:ext cx="510252" cy="51042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74" name="wangluo.png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4525676" y="1969964"/>
            <a:ext cx="510252" cy="51042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42" name="图片 41" descr="logo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5969000" y="147955"/>
            <a:ext cx="2927985" cy="252730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>
            <a:spLocks noGrp="1"/>
          </p:cNvSpPr>
          <p:nvPr>
            <p:ph type="title"/>
          </p:nvPr>
        </p:nvSpPr>
        <p:spPr>
          <a:xfrm>
            <a:off x="1504062" y="2432093"/>
            <a:ext cx="6523032" cy="141342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4000" dirty="0" smtClean="0"/>
              <a:t>What is Apache Kylin</a:t>
            </a:r>
            <a:endParaRPr sz="4000" dirty="0"/>
          </a:p>
        </p:txBody>
      </p:sp>
      <p:sp>
        <p:nvSpPr>
          <p:cNvPr id="185" name="Shape 185"/>
          <p:cNvSpPr>
            <a:spLocks noGrp="1"/>
          </p:cNvSpPr>
          <p:nvPr>
            <p:ph type="body" idx="13"/>
          </p:nvPr>
        </p:nvSpPr>
        <p:spPr>
          <a:xfrm>
            <a:off x="365143" y="2851029"/>
            <a:ext cx="1097280" cy="1332230"/>
          </a:xfrm>
          <a:prstGeom prst="rect">
            <a:avLst/>
          </a:prstGeom>
        </p:spPr>
        <p:txBody>
          <a:bodyPr/>
          <a:lstStyle/>
          <a:p>
            <a:r>
              <a:rPr sz="8000" dirty="0"/>
              <a:t>01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1374911" y="1364172"/>
            <a:ext cx="17145" cy="36068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9050" tIns="19050" rIns="19050" bIns="1905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2100" b="0" i="0" u="none" strike="noStrike" cap="none" spc="0" normalizeH="0" baseline="0">
              <a:ln>
                <a:noFill/>
              </a:ln>
              <a:solidFill>
                <a:srgbClr val="53585F"/>
              </a:solidFill>
              <a:effectLst/>
              <a:uFillTx/>
              <a:latin typeface="+mn-lt"/>
              <a:ea typeface="+mn-ea"/>
              <a:cs typeface="+mn-cs"/>
              <a:sym typeface="苹方 中等" panose="020B0400000000000000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412072" y="966343"/>
            <a:ext cx="165100" cy="36068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19050" tIns="19050" rIns="19050" bIns="1905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2100" b="0" i="0" u="none" strike="noStrike" cap="none" spc="0" normalizeH="0" baseline="0" dirty="0">
              <a:ln>
                <a:noFill/>
              </a:ln>
              <a:solidFill>
                <a:srgbClr val="53585F"/>
              </a:solidFill>
              <a:effectLst/>
              <a:uFillTx/>
              <a:latin typeface="+mn-lt"/>
              <a:ea typeface="+mn-ea"/>
              <a:cs typeface="+mn-cs"/>
              <a:sym typeface="苹方 中等" panose="020B0400000000000000" charset="-122"/>
            </a:endParaRPr>
          </a:p>
        </p:txBody>
      </p:sp>
      <p:pic>
        <p:nvPicPr>
          <p:cNvPr id="11" name="图片 10" descr="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000" y="147955"/>
            <a:ext cx="2927985" cy="252730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DC1313"/>
                </a:solidFill>
              </a:rPr>
              <a:t>What is Apache Kylin</a:t>
            </a:r>
            <a:endParaRPr dirty="0">
              <a:solidFill>
                <a:srgbClr val="DC1313"/>
              </a:solidFill>
            </a:endParaRPr>
          </a:p>
        </p:txBody>
      </p:sp>
      <p:sp>
        <p:nvSpPr>
          <p:cNvPr id="204" name="Shape 204"/>
          <p:cNvSpPr>
            <a:spLocks noGrp="1"/>
          </p:cNvSpPr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OLAP engine for Big Data</a:t>
            </a:r>
            <a:endParaRPr dirty="0"/>
          </a:p>
        </p:txBody>
      </p:sp>
      <p:sp>
        <p:nvSpPr>
          <p:cNvPr id="213" name="Shape 213"/>
          <p:cNvSpPr/>
          <p:nvPr/>
        </p:nvSpPr>
        <p:spPr>
          <a:xfrm>
            <a:off x="6732373" y="3975161"/>
            <a:ext cx="1184275" cy="280670"/>
          </a:xfrm>
          <a:prstGeom prst="rect">
            <a:avLst/>
          </a:prstGeom>
          <a:ln w="12700">
            <a:miter lim="400000"/>
          </a:ln>
        </p:spPr>
        <p:txBody>
          <a:bodyPr wrap="none" lIns="19050" tIns="19050" rIns="19050" bIns="19050" anchor="ctr">
            <a:spAutoFit/>
          </a:bodyPr>
          <a:lstStyle>
            <a:lvl1pPr>
              <a:spcBef>
                <a:spcPts val="5900"/>
              </a:spcBef>
              <a:defRPr sz="4200"/>
            </a:lvl1pPr>
          </a:lstStyle>
          <a:p>
            <a:pPr algn="l"/>
            <a:r>
              <a:rPr sz="1575">
                <a:sym typeface="+mn-ea"/>
              </a:rPr>
              <a:t>Add the title</a:t>
            </a:r>
            <a:endParaRPr sz="1575"/>
          </a:p>
        </p:txBody>
      </p:sp>
      <p:sp>
        <p:nvSpPr>
          <p:cNvPr id="215" name="Shape 215"/>
          <p:cNvSpPr/>
          <p:nvPr/>
        </p:nvSpPr>
        <p:spPr>
          <a:xfrm>
            <a:off x="6732373" y="5597816"/>
            <a:ext cx="1184275" cy="280670"/>
          </a:xfrm>
          <a:prstGeom prst="rect">
            <a:avLst/>
          </a:prstGeom>
          <a:ln w="12700">
            <a:miter lim="400000"/>
          </a:ln>
        </p:spPr>
        <p:txBody>
          <a:bodyPr wrap="none" lIns="19050" tIns="19050" rIns="19050" bIns="19050" anchor="ctr">
            <a:spAutoFit/>
          </a:bodyPr>
          <a:lstStyle>
            <a:lvl1pPr>
              <a:spcBef>
                <a:spcPts val="5900"/>
              </a:spcBef>
              <a:defRPr sz="4200"/>
            </a:lvl1pPr>
          </a:lstStyle>
          <a:p>
            <a:pPr algn="l"/>
            <a:r>
              <a:rPr sz="1575">
                <a:sym typeface="+mn-ea"/>
              </a:rPr>
              <a:t>Add the title</a:t>
            </a:r>
            <a:endParaRPr sz="1575"/>
          </a:p>
        </p:txBody>
      </p:sp>
      <p:sp>
        <p:nvSpPr>
          <p:cNvPr id="217" name="Shape 217"/>
          <p:cNvSpPr/>
          <p:nvPr/>
        </p:nvSpPr>
        <p:spPr>
          <a:xfrm>
            <a:off x="377683" y="3081547"/>
            <a:ext cx="1926810" cy="280846"/>
          </a:xfrm>
          <a:prstGeom prst="rect">
            <a:avLst/>
          </a:prstGeom>
          <a:ln w="12700">
            <a:miter lim="400000"/>
          </a:ln>
        </p:spPr>
        <p:txBody>
          <a:bodyPr wrap="none" lIns="19050" tIns="19050" rIns="19050" bIns="19050" anchor="ctr">
            <a:spAutoFit/>
          </a:bodyPr>
          <a:lstStyle>
            <a:lvl1pPr>
              <a:spcBef>
                <a:spcPts val="5900"/>
              </a:spcBef>
              <a:defRPr sz="4200"/>
            </a:lvl1pPr>
          </a:lstStyle>
          <a:p>
            <a:pPr algn="l"/>
            <a:r>
              <a:rPr lang="en-US" sz="1575" dirty="0" smtClean="0">
                <a:sym typeface="+mn-ea"/>
              </a:rPr>
              <a:t>BI and Visualization</a:t>
            </a:r>
            <a:endParaRPr sz="1575" dirty="0"/>
          </a:p>
        </p:txBody>
      </p:sp>
      <p:grpSp>
        <p:nvGrpSpPr>
          <p:cNvPr id="9" name="组合 8"/>
          <p:cNvGrpSpPr/>
          <p:nvPr/>
        </p:nvGrpSpPr>
        <p:grpSpPr>
          <a:xfrm>
            <a:off x="5969000" y="147955"/>
            <a:ext cx="2927350" cy="252095"/>
            <a:chOff x="8988" y="198"/>
            <a:chExt cx="5022" cy="432"/>
          </a:xfrm>
        </p:grpSpPr>
        <p:pic>
          <p:nvPicPr>
            <p:cNvPr id="10" name="图片 9" descr="logo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988" y="198"/>
              <a:ext cx="5023" cy="433"/>
            </a:xfrm>
            <a:prstGeom prst="rect">
              <a:avLst/>
            </a:prstGeom>
          </p:spPr>
        </p:pic>
        <p:pic>
          <p:nvPicPr>
            <p:cNvPr id="11" name="图片 10" descr="logo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988" y="198"/>
              <a:ext cx="5023" cy="433"/>
            </a:xfrm>
            <a:prstGeom prst="rect">
              <a:avLst/>
            </a:prstGeom>
          </p:spPr>
        </p:pic>
      </p:grpSp>
      <p:sp>
        <p:nvSpPr>
          <p:cNvPr id="23" name="矩形 22"/>
          <p:cNvSpPr/>
          <p:nvPr/>
        </p:nvSpPr>
        <p:spPr>
          <a:xfrm>
            <a:off x="4559209" y="5056229"/>
            <a:ext cx="1844749" cy="888024"/>
          </a:xfrm>
          <a:prstGeom prst="rect">
            <a:avLst/>
          </a:prstGeom>
          <a:solidFill>
            <a:srgbClr val="0178B5"/>
          </a:solidFill>
          <a:ln w="76200" cap="flat">
            <a:solidFill>
              <a:srgbClr val="0178B5"/>
            </a:solidFill>
            <a:miter lim="400000"/>
          </a:ln>
          <a:effectLst>
            <a:outerShdw blurRad="38100" dist="25400" dir="5400000" algn="ctr" rotWithShape="0">
              <a:schemeClr val="tx1">
                <a:alpha val="50000"/>
              </a:scheme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no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MR/Spark</a:t>
            </a:r>
            <a:endParaRPr lang="en-US" sz="16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2459279" y="3902596"/>
            <a:ext cx="6044610" cy="892284"/>
          </a:xfrm>
          <a:prstGeom prst="rect">
            <a:avLst/>
          </a:prstGeom>
          <a:solidFill>
            <a:srgbClr val="CC397F"/>
          </a:solidFill>
          <a:ln w="76200" cap="flat">
            <a:solidFill>
              <a:srgbClr val="CC397F"/>
            </a:solidFill>
            <a:miter lim="400000"/>
          </a:ln>
          <a:effectLst>
            <a:outerShdw blurRad="38100" dist="25400" dir="5400000" algn="ctr" rotWithShape="0">
              <a:schemeClr val="tx1">
                <a:alpha val="50000"/>
              </a:scheme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Apache Kylin</a:t>
            </a:r>
          </a:p>
        </p:txBody>
      </p:sp>
      <p:sp>
        <p:nvSpPr>
          <p:cNvPr id="25" name="矩形 24"/>
          <p:cNvSpPr/>
          <p:nvPr/>
        </p:nvSpPr>
        <p:spPr>
          <a:xfrm>
            <a:off x="2459279" y="5056229"/>
            <a:ext cx="1844749" cy="888024"/>
          </a:xfrm>
          <a:prstGeom prst="rect">
            <a:avLst/>
          </a:prstGeom>
          <a:solidFill>
            <a:srgbClr val="0178B5"/>
          </a:solidFill>
          <a:ln w="76200" cap="flat">
            <a:solidFill>
              <a:srgbClr val="0178B5"/>
            </a:solidFill>
            <a:miter lim="400000"/>
          </a:ln>
          <a:effectLst>
            <a:outerShdw blurRad="38100" dist="25400" dir="5400000" algn="ctr" rotWithShape="0">
              <a:schemeClr val="tx1">
                <a:alpha val="50000"/>
              </a:scheme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no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Hive/Kafka</a:t>
            </a:r>
            <a:endParaRPr lang="en-US" sz="16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6659140" y="5056229"/>
            <a:ext cx="1844749" cy="888024"/>
          </a:xfrm>
          <a:prstGeom prst="rect">
            <a:avLst/>
          </a:prstGeom>
          <a:solidFill>
            <a:srgbClr val="0178B5"/>
          </a:solidFill>
          <a:ln w="76200" cap="flat">
            <a:solidFill>
              <a:srgbClr val="0178B5"/>
            </a:solidFill>
            <a:miter lim="400000"/>
          </a:ln>
          <a:effectLst>
            <a:outerShdw blurRad="38100" dist="25400" dir="5400000" algn="ctr" rotWithShape="0">
              <a:schemeClr val="tx1">
                <a:alpha val="50000"/>
              </a:scheme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HBase</a:t>
            </a:r>
          </a:p>
        </p:txBody>
      </p:sp>
      <p:sp>
        <p:nvSpPr>
          <p:cNvPr id="27" name="矩形 26"/>
          <p:cNvSpPr/>
          <p:nvPr/>
        </p:nvSpPr>
        <p:spPr>
          <a:xfrm>
            <a:off x="2459279" y="2754811"/>
            <a:ext cx="1844749" cy="888024"/>
          </a:xfrm>
          <a:prstGeom prst="rect">
            <a:avLst/>
          </a:prstGeom>
          <a:solidFill>
            <a:srgbClr val="009FEC"/>
          </a:solidFill>
          <a:ln w="76200" cap="flat">
            <a:solidFill>
              <a:srgbClr val="009FEC"/>
            </a:solidFill>
            <a:miter lim="400000"/>
          </a:ln>
          <a:effectLst>
            <a:outerShdw blurRad="38100" dist="25400" dir="5400000" algn="ctr" rotWithShape="0">
              <a:schemeClr val="tx1">
                <a:alpha val="50000"/>
              </a:scheme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Interactive</a:t>
            </a:r>
          </a:p>
        </p:txBody>
      </p:sp>
      <p:sp>
        <p:nvSpPr>
          <p:cNvPr id="28" name="矩形 27"/>
          <p:cNvSpPr/>
          <p:nvPr/>
        </p:nvSpPr>
        <p:spPr>
          <a:xfrm>
            <a:off x="4559210" y="2754811"/>
            <a:ext cx="1844749" cy="888024"/>
          </a:xfrm>
          <a:prstGeom prst="rect">
            <a:avLst/>
          </a:prstGeom>
          <a:solidFill>
            <a:srgbClr val="009FEC"/>
          </a:solidFill>
          <a:ln w="76200" cap="flat">
            <a:solidFill>
              <a:srgbClr val="009FEC"/>
            </a:solidFill>
            <a:miter lim="400000"/>
          </a:ln>
          <a:effectLst>
            <a:outerShdw blurRad="38100" dist="25400" dir="5400000" algn="ctr" rotWithShape="0">
              <a:schemeClr val="tx1">
                <a:alpha val="50000"/>
              </a:scheme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Reporting</a:t>
            </a:r>
          </a:p>
        </p:txBody>
      </p:sp>
      <p:sp>
        <p:nvSpPr>
          <p:cNvPr id="29" name="矩形 28"/>
          <p:cNvSpPr/>
          <p:nvPr/>
        </p:nvSpPr>
        <p:spPr>
          <a:xfrm>
            <a:off x="6659140" y="2754811"/>
            <a:ext cx="1844749" cy="888024"/>
          </a:xfrm>
          <a:prstGeom prst="rect">
            <a:avLst/>
          </a:prstGeom>
          <a:solidFill>
            <a:srgbClr val="009FEC"/>
          </a:solidFill>
          <a:ln w="76200" cap="flat">
            <a:solidFill>
              <a:srgbClr val="009FEC"/>
            </a:solidFill>
            <a:miter lim="400000"/>
          </a:ln>
          <a:effectLst>
            <a:outerShdw blurRad="38100" dist="25400" dir="5400000" algn="ctr" rotWithShape="0">
              <a:schemeClr val="tx1">
                <a:alpha val="50000"/>
              </a:scheme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Dashboard</a:t>
            </a:r>
          </a:p>
        </p:txBody>
      </p:sp>
      <p:sp>
        <p:nvSpPr>
          <p:cNvPr id="30" name="Shape 217"/>
          <p:cNvSpPr/>
          <p:nvPr/>
        </p:nvSpPr>
        <p:spPr>
          <a:xfrm>
            <a:off x="629990" y="4272693"/>
            <a:ext cx="1284006" cy="280846"/>
          </a:xfrm>
          <a:prstGeom prst="rect">
            <a:avLst/>
          </a:prstGeom>
          <a:ln w="12700">
            <a:miter lim="400000"/>
          </a:ln>
        </p:spPr>
        <p:txBody>
          <a:bodyPr wrap="none" lIns="19050" tIns="19050" rIns="19050" bIns="19050" anchor="ctr">
            <a:spAutoFit/>
          </a:bodyPr>
          <a:lstStyle>
            <a:lvl1pPr>
              <a:spcBef>
                <a:spcPts val="5900"/>
              </a:spcBef>
              <a:defRPr sz="4200"/>
            </a:lvl1pPr>
          </a:lstStyle>
          <a:p>
            <a:pPr algn="l"/>
            <a:r>
              <a:rPr lang="en-US" sz="1575" dirty="0" smtClean="0">
                <a:sym typeface="+mn-ea"/>
              </a:rPr>
              <a:t>OLAP engine</a:t>
            </a:r>
            <a:endParaRPr sz="1575" dirty="0"/>
          </a:p>
        </p:txBody>
      </p:sp>
      <p:sp>
        <p:nvSpPr>
          <p:cNvPr id="31" name="Shape 217"/>
          <p:cNvSpPr/>
          <p:nvPr/>
        </p:nvSpPr>
        <p:spPr>
          <a:xfrm>
            <a:off x="436828" y="5457305"/>
            <a:ext cx="1670329" cy="280846"/>
          </a:xfrm>
          <a:prstGeom prst="rect">
            <a:avLst/>
          </a:prstGeom>
          <a:ln w="12700">
            <a:miter lim="400000"/>
          </a:ln>
        </p:spPr>
        <p:txBody>
          <a:bodyPr wrap="none" lIns="19050" tIns="19050" rIns="19050" bIns="19050" anchor="ctr">
            <a:spAutoFit/>
          </a:bodyPr>
          <a:lstStyle>
            <a:lvl1pPr>
              <a:spcBef>
                <a:spcPts val="5900"/>
              </a:spcBef>
              <a:defRPr sz="4200"/>
            </a:lvl1pPr>
          </a:lstStyle>
          <a:p>
            <a:pPr algn="l"/>
            <a:r>
              <a:rPr lang="en-US" sz="1575" dirty="0" smtClean="0">
                <a:sym typeface="+mn-ea"/>
              </a:rPr>
              <a:t>Hadoop Platform</a:t>
            </a:r>
            <a:endParaRPr sz="1575" dirty="0"/>
          </a:p>
        </p:txBody>
      </p:sp>
      <p:pic>
        <p:nvPicPr>
          <p:cNvPr id="32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5895" y="912709"/>
            <a:ext cx="1580753" cy="1580753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228554" y="1430194"/>
            <a:ext cx="5967131" cy="71814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000" b="0" i="0" u="none" strike="noStrike" cap="none" spc="0" normalizeH="0" baseline="0" dirty="0" smtClean="0">
                <a:ln>
                  <a:noFill/>
                </a:ln>
                <a:solidFill>
                  <a:srgbClr val="53585F"/>
                </a:solidFill>
                <a:effectLst/>
                <a:uFillTx/>
                <a:latin typeface="+mn-lt"/>
                <a:ea typeface="+mn-ea"/>
                <a:cs typeface="+mn-cs"/>
                <a:sym typeface="苹方 中等" panose="020B0400000000000000" charset="-122"/>
              </a:rPr>
              <a:t>Apache Kylin </a:t>
            </a:r>
            <a:r>
              <a:rPr lang="en-US" altLang="zh-CN" sz="2000" dirty="0" smtClean="0"/>
              <a:t>is an extreme fast OLAP engine for big data</a:t>
            </a:r>
            <a:r>
              <a:rPr lang="en-US" altLang="zh-CN" sz="2000" dirty="0"/>
              <a:t>.</a:t>
            </a:r>
            <a:endParaRPr kumimoji="0" lang="zh-CN" altLang="en-US" sz="2000" b="0" i="0" u="none" strike="noStrike" cap="none" spc="0" normalizeH="0" baseline="0" dirty="0">
              <a:ln>
                <a:noFill/>
              </a:ln>
              <a:solidFill>
                <a:srgbClr val="53585F"/>
              </a:solidFill>
              <a:effectLst/>
              <a:uFillTx/>
              <a:latin typeface="+mn-lt"/>
              <a:ea typeface="+mn-ea"/>
              <a:cs typeface="+mn-cs"/>
              <a:sym typeface="苹方 中等" panose="020B040000000000000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8639327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DC1313"/>
                </a:solidFill>
              </a:rPr>
              <a:t>What is Apache Kylin</a:t>
            </a:r>
            <a:endParaRPr dirty="0">
              <a:solidFill>
                <a:srgbClr val="DC1313"/>
              </a:solidFill>
            </a:endParaRPr>
          </a:p>
        </p:txBody>
      </p:sp>
      <p:sp>
        <p:nvSpPr>
          <p:cNvPr id="204" name="Shape 204"/>
          <p:cNvSpPr>
            <a:spLocks noGrp="1"/>
          </p:cNvSpPr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Key characters</a:t>
            </a:r>
            <a:endParaRPr dirty="0"/>
          </a:p>
        </p:txBody>
      </p:sp>
      <p:sp>
        <p:nvSpPr>
          <p:cNvPr id="205" name="Shape 205"/>
          <p:cNvSpPr/>
          <p:nvPr/>
        </p:nvSpPr>
        <p:spPr>
          <a:xfrm>
            <a:off x="3093909" y="3700447"/>
            <a:ext cx="2684934" cy="13645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87" y="0"/>
                </a:moveTo>
                <a:lnTo>
                  <a:pt x="0" y="10791"/>
                </a:lnTo>
                <a:lnTo>
                  <a:pt x="10767" y="21600"/>
                </a:lnTo>
                <a:lnTo>
                  <a:pt x="21600" y="10804"/>
                </a:lnTo>
                <a:lnTo>
                  <a:pt x="10787" y="0"/>
                </a:lnTo>
                <a:close/>
              </a:path>
            </a:pathLst>
          </a:custGeom>
          <a:solidFill>
            <a:srgbClr val="C82506">
              <a:alpha val="40000"/>
            </a:srgbClr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206" name="Shape 206"/>
          <p:cNvSpPr/>
          <p:nvPr/>
        </p:nvSpPr>
        <p:spPr>
          <a:xfrm>
            <a:off x="3093909" y="3007944"/>
            <a:ext cx="2684934" cy="13645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87" y="0"/>
                </a:moveTo>
                <a:lnTo>
                  <a:pt x="0" y="10791"/>
                </a:lnTo>
                <a:lnTo>
                  <a:pt x="10767" y="21600"/>
                </a:lnTo>
                <a:lnTo>
                  <a:pt x="21600" y="10804"/>
                </a:lnTo>
                <a:lnTo>
                  <a:pt x="10787" y="0"/>
                </a:lnTo>
                <a:close/>
              </a:path>
            </a:pathLst>
          </a:custGeom>
          <a:solidFill>
            <a:srgbClr val="C82506">
              <a:alpha val="57000"/>
            </a:srgbClr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207" name="Shape 207"/>
          <p:cNvSpPr/>
          <p:nvPr/>
        </p:nvSpPr>
        <p:spPr>
          <a:xfrm>
            <a:off x="3093909" y="2344017"/>
            <a:ext cx="2684934" cy="13645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87" y="0"/>
                </a:moveTo>
                <a:lnTo>
                  <a:pt x="0" y="10791"/>
                </a:lnTo>
                <a:lnTo>
                  <a:pt x="10767" y="21600"/>
                </a:lnTo>
                <a:lnTo>
                  <a:pt x="21600" y="10804"/>
                </a:lnTo>
                <a:lnTo>
                  <a:pt x="10787" y="0"/>
                </a:lnTo>
                <a:close/>
              </a:path>
            </a:pathLst>
          </a:custGeom>
          <a:solidFill>
            <a:srgbClr val="C82506">
              <a:alpha val="70000"/>
            </a:srgbClr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208" name="Shape 208"/>
          <p:cNvSpPr/>
          <p:nvPr/>
        </p:nvSpPr>
        <p:spPr>
          <a:xfrm>
            <a:off x="3093909" y="1646751"/>
            <a:ext cx="2684934" cy="13645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87" y="0"/>
                </a:moveTo>
                <a:lnTo>
                  <a:pt x="0" y="10791"/>
                </a:lnTo>
                <a:lnTo>
                  <a:pt x="10767" y="21600"/>
                </a:lnTo>
                <a:lnTo>
                  <a:pt x="21600" y="10804"/>
                </a:lnTo>
                <a:lnTo>
                  <a:pt x="10787" y="0"/>
                </a:lnTo>
                <a:close/>
              </a:path>
            </a:pathLst>
          </a:custGeom>
          <a:solidFill>
            <a:srgbClr val="C82506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209" name="Shape 209"/>
          <p:cNvSpPr/>
          <p:nvPr/>
        </p:nvSpPr>
        <p:spPr>
          <a:xfrm>
            <a:off x="4293144" y="2112492"/>
            <a:ext cx="224790" cy="499745"/>
          </a:xfrm>
          <a:prstGeom prst="rect">
            <a:avLst/>
          </a:prstGeom>
          <a:ln w="12700">
            <a:miter lim="400000"/>
          </a:ln>
        </p:spPr>
        <p:txBody>
          <a:bodyPr wrap="none" lIns="19050" tIns="19050" rIns="19050" bIns="19050" anchor="ctr">
            <a:spAutoFit/>
          </a:bodyPr>
          <a:lstStyle>
            <a:lvl1pPr>
              <a:defRPr sz="8000">
                <a:solidFill>
                  <a:srgbClr val="FFFFFF"/>
                </a:solidFill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r>
              <a:rPr sz="3000"/>
              <a:t>1</a:t>
            </a:r>
          </a:p>
        </p:txBody>
      </p:sp>
      <p:sp>
        <p:nvSpPr>
          <p:cNvPr id="210" name="Shape 210"/>
          <p:cNvSpPr/>
          <p:nvPr/>
        </p:nvSpPr>
        <p:spPr>
          <a:xfrm>
            <a:off x="4297370" y="2776420"/>
            <a:ext cx="224790" cy="499745"/>
          </a:xfrm>
          <a:prstGeom prst="rect">
            <a:avLst/>
          </a:prstGeom>
          <a:ln w="12700">
            <a:miter lim="400000"/>
          </a:ln>
        </p:spPr>
        <p:txBody>
          <a:bodyPr wrap="none" lIns="19050" tIns="19050" rIns="19050" bIns="19050" anchor="ctr">
            <a:spAutoFit/>
          </a:bodyPr>
          <a:lstStyle>
            <a:lvl1pPr>
              <a:defRPr sz="8000">
                <a:solidFill>
                  <a:srgbClr val="FFFFFF"/>
                </a:solidFill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r>
              <a:rPr sz="3000" dirty="0"/>
              <a:t>2</a:t>
            </a:r>
          </a:p>
        </p:txBody>
      </p:sp>
      <p:sp>
        <p:nvSpPr>
          <p:cNvPr id="211" name="Shape 211"/>
          <p:cNvSpPr/>
          <p:nvPr/>
        </p:nvSpPr>
        <p:spPr>
          <a:xfrm>
            <a:off x="4297370" y="3440347"/>
            <a:ext cx="224790" cy="499745"/>
          </a:xfrm>
          <a:prstGeom prst="rect">
            <a:avLst/>
          </a:prstGeom>
          <a:ln w="12700">
            <a:miter lim="400000"/>
          </a:ln>
        </p:spPr>
        <p:txBody>
          <a:bodyPr wrap="none" lIns="19050" tIns="19050" rIns="19050" bIns="19050" anchor="ctr">
            <a:spAutoFit/>
          </a:bodyPr>
          <a:lstStyle>
            <a:lvl1pPr>
              <a:defRPr sz="8000">
                <a:solidFill>
                  <a:srgbClr val="FFFFFF"/>
                </a:solidFill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r>
              <a:rPr sz="3000"/>
              <a:t>3</a:t>
            </a:r>
          </a:p>
        </p:txBody>
      </p:sp>
      <p:sp>
        <p:nvSpPr>
          <p:cNvPr id="212" name="Shape 212"/>
          <p:cNvSpPr/>
          <p:nvPr/>
        </p:nvSpPr>
        <p:spPr>
          <a:xfrm>
            <a:off x="4297370" y="4104275"/>
            <a:ext cx="224790" cy="499745"/>
          </a:xfrm>
          <a:prstGeom prst="rect">
            <a:avLst/>
          </a:prstGeom>
          <a:ln w="12700">
            <a:miter lim="400000"/>
          </a:ln>
        </p:spPr>
        <p:txBody>
          <a:bodyPr wrap="none" lIns="19050" tIns="19050" rIns="19050" bIns="19050" anchor="ctr">
            <a:spAutoFit/>
          </a:bodyPr>
          <a:lstStyle>
            <a:lvl1pPr>
              <a:defRPr sz="8000">
                <a:solidFill>
                  <a:srgbClr val="FFFFFF"/>
                </a:solidFill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r>
              <a:rPr sz="3000"/>
              <a:t>4</a:t>
            </a:r>
          </a:p>
        </p:txBody>
      </p:sp>
      <p:sp>
        <p:nvSpPr>
          <p:cNvPr id="213" name="Shape 213"/>
          <p:cNvSpPr/>
          <p:nvPr/>
        </p:nvSpPr>
        <p:spPr>
          <a:xfrm>
            <a:off x="6167135" y="1819649"/>
            <a:ext cx="1202252" cy="280846"/>
          </a:xfrm>
          <a:prstGeom prst="rect">
            <a:avLst/>
          </a:prstGeom>
          <a:ln w="12700">
            <a:miter lim="400000"/>
          </a:ln>
        </p:spPr>
        <p:txBody>
          <a:bodyPr wrap="none" lIns="19050" tIns="19050" rIns="19050" bIns="19050" anchor="ctr">
            <a:spAutoFit/>
          </a:bodyPr>
          <a:lstStyle>
            <a:lvl1pPr>
              <a:spcBef>
                <a:spcPts val="5900"/>
              </a:spcBef>
              <a:defRPr sz="4200"/>
            </a:lvl1pPr>
          </a:lstStyle>
          <a:p>
            <a:pPr algn="l"/>
            <a:r>
              <a:rPr lang="en-US" sz="1575" dirty="0" smtClean="0"/>
              <a:t>Ease of Use</a:t>
            </a:r>
            <a:endParaRPr sz="1575" dirty="0"/>
          </a:p>
        </p:txBody>
      </p:sp>
      <p:sp>
        <p:nvSpPr>
          <p:cNvPr id="214" name="Shape 214"/>
          <p:cNvSpPr/>
          <p:nvPr/>
        </p:nvSpPr>
        <p:spPr>
          <a:xfrm>
            <a:off x="6167135" y="2124737"/>
            <a:ext cx="2453782" cy="246221"/>
          </a:xfrm>
          <a:prstGeom prst="rect">
            <a:avLst/>
          </a:prstGeom>
          <a:ln w="12700">
            <a:miter lim="400000"/>
          </a:ln>
        </p:spPr>
        <p:txBody>
          <a:bodyPr lIns="19050" tIns="19050" rIns="19050" bIns="19050" anchor="ctr">
            <a:spAutoFit/>
          </a:bodyPr>
          <a:lstStyle>
            <a:lvl1pPr>
              <a:lnSpc>
                <a:spcPct val="120000"/>
              </a:lnSpc>
              <a:spcBef>
                <a:spcPts val="4500"/>
              </a:spcBef>
              <a:defRPr sz="3000">
                <a:solidFill>
                  <a:srgbClr val="A6AAA9"/>
                </a:solidFill>
                <a:latin typeface="苹方 常规" panose="020B0300000000000000" charset="-122"/>
                <a:ea typeface="苹方 常规" panose="020B0300000000000000" charset="-122"/>
                <a:cs typeface="苹方 常规" panose="020B0300000000000000" charset="-122"/>
                <a:sym typeface="苹方 常规" panose="020B0300000000000000" charset="-122"/>
              </a:defRPr>
            </a:lvl1pPr>
          </a:lstStyle>
          <a:p>
            <a:r>
              <a:rPr lang="en-US" sz="1125" dirty="0" smtClean="0"/>
              <a:t>No programing; User-friendly Web GUI; </a:t>
            </a:r>
            <a:endParaRPr sz="1125" dirty="0"/>
          </a:p>
        </p:txBody>
      </p:sp>
      <p:sp>
        <p:nvSpPr>
          <p:cNvPr id="215" name="Shape 215"/>
          <p:cNvSpPr/>
          <p:nvPr/>
        </p:nvSpPr>
        <p:spPr>
          <a:xfrm>
            <a:off x="6167135" y="4124044"/>
            <a:ext cx="2308324" cy="280846"/>
          </a:xfrm>
          <a:prstGeom prst="rect">
            <a:avLst/>
          </a:prstGeom>
          <a:ln w="12700">
            <a:miter lim="400000"/>
          </a:ln>
        </p:spPr>
        <p:txBody>
          <a:bodyPr wrap="none" lIns="19050" tIns="19050" rIns="19050" bIns="19050" anchor="ctr">
            <a:spAutoFit/>
          </a:bodyPr>
          <a:lstStyle>
            <a:lvl1pPr>
              <a:spcBef>
                <a:spcPts val="5900"/>
              </a:spcBef>
              <a:defRPr sz="4200"/>
            </a:lvl1pPr>
          </a:lstStyle>
          <a:p>
            <a:pPr algn="l"/>
            <a:r>
              <a:rPr lang="en-US" sz="1575" dirty="0" smtClean="0">
                <a:sym typeface="+mn-ea"/>
              </a:rPr>
              <a:t>Seamless BI Integration</a:t>
            </a:r>
            <a:endParaRPr sz="1575" dirty="0"/>
          </a:p>
        </p:txBody>
      </p:sp>
      <p:sp>
        <p:nvSpPr>
          <p:cNvPr id="216" name="Shape 216"/>
          <p:cNvSpPr/>
          <p:nvPr/>
        </p:nvSpPr>
        <p:spPr>
          <a:xfrm>
            <a:off x="6167135" y="4365998"/>
            <a:ext cx="2453782" cy="661720"/>
          </a:xfrm>
          <a:prstGeom prst="rect">
            <a:avLst/>
          </a:prstGeom>
          <a:ln w="12700">
            <a:miter lim="400000"/>
          </a:ln>
        </p:spPr>
        <p:txBody>
          <a:bodyPr lIns="19050" tIns="19050" rIns="19050" bIns="19050" anchor="ctr">
            <a:spAutoFit/>
          </a:bodyPr>
          <a:lstStyle>
            <a:lvl1pPr>
              <a:lnSpc>
                <a:spcPct val="120000"/>
              </a:lnSpc>
              <a:spcBef>
                <a:spcPts val="4500"/>
              </a:spcBef>
              <a:defRPr sz="3000">
                <a:solidFill>
                  <a:srgbClr val="A6AAA9"/>
                </a:solidFill>
                <a:latin typeface="苹方 常规" panose="020B0300000000000000" charset="-122"/>
                <a:ea typeface="苹方 常规" panose="020B0300000000000000" charset="-122"/>
                <a:cs typeface="苹方 常规" panose="020B0300000000000000" charset="-122"/>
                <a:sym typeface="苹方 常规" panose="020B0300000000000000" charset="-122"/>
              </a:defRPr>
            </a:lvl1pPr>
          </a:lstStyle>
          <a:p>
            <a:r>
              <a:rPr lang="en-US" sz="1125" dirty="0" smtClean="0"/>
              <a:t>JDBC/ODBC/REST API; Supports Tableau, MSTR, </a:t>
            </a:r>
            <a:r>
              <a:rPr lang="en-US" sz="1125" dirty="0" err="1" smtClean="0"/>
              <a:t>Qlik</a:t>
            </a:r>
            <a:r>
              <a:rPr lang="en-US" sz="1125" dirty="0" smtClean="0"/>
              <a:t> Sense, Power BI, Excel and others</a:t>
            </a:r>
            <a:endParaRPr sz="1125" dirty="0"/>
          </a:p>
        </p:txBody>
      </p:sp>
      <p:sp>
        <p:nvSpPr>
          <p:cNvPr id="217" name="Shape 217"/>
          <p:cNvSpPr/>
          <p:nvPr/>
        </p:nvSpPr>
        <p:spPr>
          <a:xfrm>
            <a:off x="1181161" y="1759284"/>
            <a:ext cx="1524456" cy="280846"/>
          </a:xfrm>
          <a:prstGeom prst="rect">
            <a:avLst/>
          </a:prstGeom>
          <a:ln w="12700">
            <a:miter lim="400000"/>
          </a:ln>
        </p:spPr>
        <p:txBody>
          <a:bodyPr wrap="none" lIns="19050" tIns="19050" rIns="19050" bIns="19050" anchor="ctr">
            <a:spAutoFit/>
          </a:bodyPr>
          <a:lstStyle>
            <a:lvl1pPr>
              <a:spcBef>
                <a:spcPts val="5900"/>
              </a:spcBef>
              <a:defRPr sz="4200"/>
            </a:lvl1pPr>
          </a:lstStyle>
          <a:p>
            <a:pPr algn="r"/>
            <a:r>
              <a:rPr lang="en-US" sz="1575" dirty="0" smtClean="0">
                <a:sym typeface="+mn-ea"/>
              </a:rPr>
              <a:t>Real Interactive</a:t>
            </a:r>
          </a:p>
        </p:txBody>
      </p:sp>
      <p:sp>
        <p:nvSpPr>
          <p:cNvPr id="218" name="Shape 218"/>
          <p:cNvSpPr/>
          <p:nvPr/>
        </p:nvSpPr>
        <p:spPr>
          <a:xfrm>
            <a:off x="609974" y="2124550"/>
            <a:ext cx="2095642" cy="453970"/>
          </a:xfrm>
          <a:prstGeom prst="rect">
            <a:avLst/>
          </a:prstGeom>
          <a:ln w="12700">
            <a:miter lim="400000"/>
          </a:ln>
        </p:spPr>
        <p:txBody>
          <a:bodyPr wrap="square" lIns="19050" tIns="19050" rIns="19050" bIns="19050" anchor="ctr">
            <a:spAutoFit/>
          </a:bodyPr>
          <a:lstStyle>
            <a:lvl1pPr algn="r">
              <a:lnSpc>
                <a:spcPct val="120000"/>
              </a:lnSpc>
              <a:spcBef>
                <a:spcPts val="4500"/>
              </a:spcBef>
              <a:defRPr sz="3000">
                <a:solidFill>
                  <a:srgbClr val="A6AAA9"/>
                </a:solidFill>
                <a:latin typeface="苹方 常规" panose="020B0300000000000000" charset="-122"/>
                <a:ea typeface="苹方 常规" panose="020B0300000000000000" charset="-122"/>
                <a:cs typeface="苹方 常规" panose="020B0300000000000000" charset="-122"/>
                <a:sym typeface="苹方 常规" panose="020B0300000000000000" charset="-122"/>
              </a:defRPr>
            </a:lvl1pPr>
          </a:lstStyle>
          <a:p>
            <a:r>
              <a:rPr lang="en-US" sz="1125" dirty="0" smtClean="0"/>
              <a:t>Trillion rows data, 99% queries &lt; 1.3 seconds, from Meituan.com</a:t>
            </a:r>
            <a:endParaRPr sz="1125" dirty="0"/>
          </a:p>
        </p:txBody>
      </p:sp>
      <p:sp>
        <p:nvSpPr>
          <p:cNvPr id="219" name="Shape 219"/>
          <p:cNvSpPr/>
          <p:nvPr/>
        </p:nvSpPr>
        <p:spPr>
          <a:xfrm>
            <a:off x="1673283" y="2857931"/>
            <a:ext cx="1032334" cy="280846"/>
          </a:xfrm>
          <a:prstGeom prst="rect">
            <a:avLst/>
          </a:prstGeom>
          <a:ln w="12700">
            <a:miter lim="400000"/>
          </a:ln>
        </p:spPr>
        <p:txBody>
          <a:bodyPr wrap="none" lIns="19050" tIns="19050" rIns="19050" bIns="19050" anchor="ctr">
            <a:spAutoFit/>
          </a:bodyPr>
          <a:lstStyle>
            <a:lvl1pPr>
              <a:spcBef>
                <a:spcPts val="5900"/>
              </a:spcBef>
              <a:defRPr sz="4200"/>
            </a:lvl1pPr>
          </a:lstStyle>
          <a:p>
            <a:pPr algn="ctr"/>
            <a:r>
              <a:rPr lang="en-US" sz="1575" dirty="0" smtClean="0">
                <a:sym typeface="+mn-ea"/>
              </a:rPr>
              <a:t>ANSI-SQL</a:t>
            </a:r>
            <a:endParaRPr sz="1575" dirty="0"/>
          </a:p>
        </p:txBody>
      </p:sp>
      <p:sp>
        <p:nvSpPr>
          <p:cNvPr id="220" name="Shape 220"/>
          <p:cNvSpPr/>
          <p:nvPr/>
        </p:nvSpPr>
        <p:spPr>
          <a:xfrm>
            <a:off x="522809" y="3219952"/>
            <a:ext cx="2182808" cy="481670"/>
          </a:xfrm>
          <a:prstGeom prst="rect">
            <a:avLst/>
          </a:prstGeom>
          <a:ln w="12700">
            <a:miter lim="400000"/>
          </a:ln>
        </p:spPr>
        <p:txBody>
          <a:bodyPr lIns="19050" tIns="19050" rIns="19050" bIns="19050" anchor="ctr">
            <a:spAutoFit/>
          </a:bodyPr>
          <a:lstStyle>
            <a:lvl1pPr algn="r">
              <a:lnSpc>
                <a:spcPct val="120000"/>
              </a:lnSpc>
              <a:spcBef>
                <a:spcPts val="4500"/>
              </a:spcBef>
              <a:defRPr sz="3000">
                <a:solidFill>
                  <a:srgbClr val="A6AAA9"/>
                </a:solidFill>
                <a:latin typeface="苹方 常规" panose="020B0300000000000000" charset="-122"/>
                <a:ea typeface="苹方 常规" panose="020B0300000000000000" charset="-122"/>
                <a:cs typeface="苹方 常规" panose="020B0300000000000000" charset="-122"/>
                <a:sym typeface="苹方 常规" panose="020B0300000000000000" charset="-122"/>
              </a:defRPr>
            </a:lvl1pPr>
          </a:lstStyle>
          <a:p>
            <a:r>
              <a:rPr lang="en-US" altLang="zh-CN" sz="1200" dirty="0" smtClean="0"/>
              <a:t>SQL </a:t>
            </a:r>
            <a:r>
              <a:rPr lang="en-US" altLang="zh-CN" sz="1200" dirty="0"/>
              <a:t>on </a:t>
            </a:r>
            <a:r>
              <a:rPr lang="en-US" altLang="zh-CN" sz="1200" dirty="0" smtClean="0"/>
              <a:t>Hadoop, supports </a:t>
            </a:r>
            <a:r>
              <a:rPr lang="en-US" altLang="zh-CN" sz="1200" dirty="0"/>
              <a:t>most ANSI SQL query functions</a:t>
            </a:r>
            <a:endParaRPr sz="1125" dirty="0"/>
          </a:p>
        </p:txBody>
      </p:sp>
      <p:grpSp>
        <p:nvGrpSpPr>
          <p:cNvPr id="9" name="组合 8"/>
          <p:cNvGrpSpPr/>
          <p:nvPr/>
        </p:nvGrpSpPr>
        <p:grpSpPr>
          <a:xfrm>
            <a:off x="5969000" y="147955"/>
            <a:ext cx="2927350" cy="252095"/>
            <a:chOff x="8988" y="198"/>
            <a:chExt cx="5022" cy="432"/>
          </a:xfrm>
        </p:grpSpPr>
        <p:pic>
          <p:nvPicPr>
            <p:cNvPr id="10" name="图片 9" descr="logo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988" y="198"/>
              <a:ext cx="5023" cy="433"/>
            </a:xfrm>
            <a:prstGeom prst="rect">
              <a:avLst/>
            </a:prstGeom>
          </p:spPr>
        </p:pic>
        <p:pic>
          <p:nvPicPr>
            <p:cNvPr id="11" name="图片 10" descr="logo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988" y="198"/>
              <a:ext cx="5023" cy="433"/>
            </a:xfrm>
            <a:prstGeom prst="rect">
              <a:avLst/>
            </a:prstGeom>
          </p:spPr>
        </p:pic>
      </p:grpSp>
      <p:sp>
        <p:nvSpPr>
          <p:cNvPr id="23" name="Shape 219"/>
          <p:cNvSpPr/>
          <p:nvPr/>
        </p:nvSpPr>
        <p:spPr>
          <a:xfrm>
            <a:off x="1103186" y="4264467"/>
            <a:ext cx="1602430" cy="280846"/>
          </a:xfrm>
          <a:prstGeom prst="rect">
            <a:avLst/>
          </a:prstGeom>
          <a:ln w="12700">
            <a:miter lim="400000"/>
          </a:ln>
        </p:spPr>
        <p:txBody>
          <a:bodyPr wrap="square" lIns="19050" tIns="19050" rIns="19050" bIns="19050" anchor="ctr">
            <a:spAutoFit/>
          </a:bodyPr>
          <a:lstStyle>
            <a:lvl1pPr>
              <a:spcBef>
                <a:spcPts val="5900"/>
              </a:spcBef>
              <a:defRPr sz="4200"/>
            </a:lvl1pPr>
          </a:lstStyle>
          <a:p>
            <a:pPr algn="r"/>
            <a:r>
              <a:rPr lang="en-US" sz="1575" dirty="0" smtClean="0">
                <a:sym typeface="+mn-ea"/>
              </a:rPr>
              <a:t>Hadoop Native</a:t>
            </a:r>
            <a:endParaRPr sz="1575" dirty="0"/>
          </a:p>
        </p:txBody>
      </p:sp>
      <p:sp>
        <p:nvSpPr>
          <p:cNvPr id="24" name="Shape 220"/>
          <p:cNvSpPr/>
          <p:nvPr/>
        </p:nvSpPr>
        <p:spPr>
          <a:xfrm>
            <a:off x="374301" y="4545313"/>
            <a:ext cx="2331315" cy="661720"/>
          </a:xfrm>
          <a:prstGeom prst="rect">
            <a:avLst/>
          </a:prstGeom>
          <a:ln w="12700">
            <a:miter lim="400000"/>
          </a:ln>
        </p:spPr>
        <p:txBody>
          <a:bodyPr wrap="square" lIns="19050" tIns="19050" rIns="19050" bIns="19050" anchor="ctr">
            <a:spAutoFit/>
          </a:bodyPr>
          <a:lstStyle>
            <a:lvl1pPr algn="r">
              <a:lnSpc>
                <a:spcPct val="120000"/>
              </a:lnSpc>
              <a:spcBef>
                <a:spcPts val="4500"/>
              </a:spcBef>
              <a:defRPr sz="3000">
                <a:solidFill>
                  <a:srgbClr val="A6AAA9"/>
                </a:solidFill>
                <a:latin typeface="苹方 常规" panose="020B0300000000000000" charset="-122"/>
                <a:ea typeface="苹方 常规" panose="020B0300000000000000" charset="-122"/>
                <a:cs typeface="苹方 常规" panose="020B0300000000000000" charset="-122"/>
                <a:sym typeface="苹方 常规" panose="020B0300000000000000" charset="-122"/>
              </a:defRPr>
            </a:lvl1pPr>
          </a:lstStyle>
          <a:p>
            <a:r>
              <a:rPr lang="en-US" sz="1125" dirty="0" smtClean="0"/>
              <a:t>Compute and store data with MapReduce/Spark/HBase, fully scalable architecture;</a:t>
            </a:r>
            <a:endParaRPr sz="1125" dirty="0"/>
          </a:p>
        </p:txBody>
      </p:sp>
      <p:sp>
        <p:nvSpPr>
          <p:cNvPr id="25" name="Shape 215"/>
          <p:cNvSpPr/>
          <p:nvPr/>
        </p:nvSpPr>
        <p:spPr>
          <a:xfrm>
            <a:off x="6167135" y="2801291"/>
            <a:ext cx="1327286" cy="280846"/>
          </a:xfrm>
          <a:prstGeom prst="rect">
            <a:avLst/>
          </a:prstGeom>
          <a:ln w="12700">
            <a:miter lim="400000"/>
          </a:ln>
        </p:spPr>
        <p:txBody>
          <a:bodyPr wrap="none" lIns="19050" tIns="19050" rIns="19050" bIns="19050" anchor="ctr">
            <a:spAutoFit/>
          </a:bodyPr>
          <a:lstStyle>
            <a:lvl1pPr>
              <a:spcBef>
                <a:spcPts val="5900"/>
              </a:spcBef>
              <a:defRPr sz="4200"/>
            </a:lvl1pPr>
          </a:lstStyle>
          <a:p>
            <a:pPr algn="l"/>
            <a:r>
              <a:rPr lang="en-US" altLang="zh-CN" sz="1575" dirty="0" smtClean="0">
                <a:sym typeface="+mn-ea"/>
              </a:rPr>
              <a:t>MOLAP Cube</a:t>
            </a:r>
            <a:endParaRPr sz="1575" dirty="0"/>
          </a:p>
        </p:txBody>
      </p:sp>
      <p:sp>
        <p:nvSpPr>
          <p:cNvPr id="26" name="Shape 216"/>
          <p:cNvSpPr/>
          <p:nvPr/>
        </p:nvSpPr>
        <p:spPr>
          <a:xfrm>
            <a:off x="6167135" y="3022471"/>
            <a:ext cx="2453782" cy="703269"/>
          </a:xfrm>
          <a:prstGeom prst="rect">
            <a:avLst/>
          </a:prstGeom>
          <a:ln w="12700">
            <a:miter lim="400000"/>
          </a:ln>
        </p:spPr>
        <p:txBody>
          <a:bodyPr lIns="19050" tIns="19050" rIns="19050" bIns="19050" anchor="ctr">
            <a:spAutoFit/>
          </a:bodyPr>
          <a:lstStyle>
            <a:lvl1pPr>
              <a:lnSpc>
                <a:spcPct val="120000"/>
              </a:lnSpc>
              <a:spcBef>
                <a:spcPts val="4500"/>
              </a:spcBef>
              <a:defRPr sz="3000">
                <a:solidFill>
                  <a:srgbClr val="A6AAA9"/>
                </a:solidFill>
                <a:latin typeface="苹方 常规" panose="020B0300000000000000" charset="-122"/>
                <a:ea typeface="苹方 常规" panose="020B0300000000000000" charset="-122"/>
                <a:cs typeface="苹方 常规" panose="020B0300000000000000" charset="-122"/>
                <a:sym typeface="苹方 常规" panose="020B0300000000000000" charset="-122"/>
              </a:defRPr>
            </a:lvl1pPr>
          </a:lstStyle>
          <a:p>
            <a:r>
              <a:rPr lang="en-US" altLang="zh-CN" sz="1200" dirty="0"/>
              <a:t>User can define a data model and pre-build in Kylin with more than 10+ billions of raw data </a:t>
            </a:r>
            <a:r>
              <a:rPr lang="en-US" altLang="zh-CN" sz="1200" dirty="0" smtClean="0"/>
              <a:t>records</a:t>
            </a:r>
            <a:endParaRPr sz="1125" dirty="0"/>
          </a:p>
        </p:txBody>
      </p:sp>
    </p:spTree>
    <p:extLst>
      <p:ext uri="{BB962C8B-B14F-4D97-AF65-F5344CB8AC3E}">
        <p14:creationId xmlns:p14="http://schemas.microsoft.com/office/powerpoint/2010/main" val="185497639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DC1313"/>
                </a:solidFill>
              </a:rPr>
              <a:t>Apache Kylin</a:t>
            </a:r>
            <a:r>
              <a:rPr lang="zh-CN" altLang="en-US" dirty="0" smtClean="0">
                <a:solidFill>
                  <a:srgbClr val="DC1313"/>
                </a:solidFill>
              </a:rPr>
              <a:t> </a:t>
            </a:r>
            <a:r>
              <a:rPr lang="en-US" altLang="zh-CN" dirty="0" smtClean="0">
                <a:solidFill>
                  <a:srgbClr val="DC1313"/>
                </a:solidFill>
              </a:rPr>
              <a:t>Architecture</a:t>
            </a:r>
            <a:endParaRPr dirty="0">
              <a:solidFill>
                <a:srgbClr val="DC1313"/>
              </a:solidFill>
            </a:endParaRPr>
          </a:p>
        </p:txBody>
      </p:sp>
      <p:sp>
        <p:nvSpPr>
          <p:cNvPr id="204" name="Shape 204"/>
          <p:cNvSpPr>
            <a:spLocks noGrp="1"/>
          </p:cNvSpPr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Native on Hadoop, Horizontal </a:t>
            </a:r>
            <a:r>
              <a:rPr lang="en-US" dirty="0"/>
              <a:t>S</a:t>
            </a:r>
            <a:r>
              <a:rPr lang="en-US" dirty="0" smtClean="0"/>
              <a:t>calable</a:t>
            </a:r>
            <a:endParaRPr dirty="0"/>
          </a:p>
        </p:txBody>
      </p:sp>
      <p:grpSp>
        <p:nvGrpSpPr>
          <p:cNvPr id="9" name="组合 8"/>
          <p:cNvGrpSpPr/>
          <p:nvPr/>
        </p:nvGrpSpPr>
        <p:grpSpPr>
          <a:xfrm>
            <a:off x="5969000" y="147955"/>
            <a:ext cx="2927350" cy="252095"/>
            <a:chOff x="8988" y="198"/>
            <a:chExt cx="5022" cy="432"/>
          </a:xfrm>
        </p:grpSpPr>
        <p:pic>
          <p:nvPicPr>
            <p:cNvPr id="10" name="图片 9" descr="logo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988" y="198"/>
              <a:ext cx="5023" cy="433"/>
            </a:xfrm>
            <a:prstGeom prst="rect">
              <a:avLst/>
            </a:prstGeom>
          </p:spPr>
        </p:pic>
        <p:pic>
          <p:nvPicPr>
            <p:cNvPr id="11" name="图片 10" descr="logo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988" y="198"/>
              <a:ext cx="5023" cy="433"/>
            </a:xfrm>
            <a:prstGeom prst="rect">
              <a:avLst/>
            </a:prstGeom>
          </p:spPr>
        </p:pic>
      </p:grpSp>
      <p:grpSp>
        <p:nvGrpSpPr>
          <p:cNvPr id="25" name="Group 261"/>
          <p:cNvGrpSpPr>
            <a:grpSpLocks/>
          </p:cNvGrpSpPr>
          <p:nvPr/>
        </p:nvGrpSpPr>
        <p:grpSpPr bwMode="auto">
          <a:xfrm>
            <a:off x="2875967" y="2705989"/>
            <a:ext cx="3227108" cy="1336301"/>
            <a:chOff x="0" y="0"/>
            <a:chExt cx="6368753" cy="2749650"/>
          </a:xfrm>
        </p:grpSpPr>
        <p:pic>
          <p:nvPicPr>
            <p:cNvPr id="26" name="image5.jpg" descr="kylin_logo.jp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6904" y="269065"/>
              <a:ext cx="2211519" cy="22115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</p:pic>
        <p:sp>
          <p:nvSpPr>
            <p:cNvPr id="27" name="Shape 259"/>
            <p:cNvSpPr>
              <a:spLocks noChangeArrowheads="1"/>
            </p:cNvSpPr>
            <p:nvPr/>
          </p:nvSpPr>
          <p:spPr bwMode="auto">
            <a:xfrm>
              <a:off x="0" y="0"/>
              <a:ext cx="6368753" cy="2749650"/>
            </a:xfrm>
            <a:prstGeom prst="rect">
              <a:avLst/>
            </a:prstGeom>
            <a:noFill/>
            <a:ln w="25400">
              <a:solidFill>
                <a:srgbClr val="85888D"/>
              </a:solidFill>
              <a:miter lim="4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50800" tIns="50800" rIns="50800" bIns="50800" anchor="ctr"/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pPr algn="ctr" eaLnBrk="1" hangingPunct="1"/>
              <a:endParaRPr lang="en-US" altLang="en-US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28" name="Shape 260"/>
            <p:cNvSpPr/>
            <p:nvPr/>
          </p:nvSpPr>
          <p:spPr>
            <a:xfrm>
              <a:off x="3008883" y="668196"/>
              <a:ext cx="2697247" cy="147769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anchor="ctr">
              <a:spAutoFit/>
            </a:bodyPr>
            <a:lstStyle>
              <a:lvl1pPr>
                <a:defRPr sz="9600">
                  <a:solidFill>
                    <a:srgbClr val="F39019"/>
                  </a:solidFill>
                </a:defRPr>
              </a:lvl1pPr>
            </a:lstStyle>
            <a:p>
              <a:pPr algn="ctr" eaLnBrk="1" hangingPunct="1">
                <a:defRPr sz="1800">
                  <a:solidFill>
                    <a:srgbClr val="000000"/>
                  </a:solidFill>
                  <a:uFillTx/>
                </a:defRPr>
              </a:pPr>
              <a:r>
                <a:rPr sz="4000" b="1" dirty="0">
                  <a:solidFill>
                    <a:srgbClr val="E1AA01"/>
                  </a:solidFill>
                  <a:uFill>
                    <a:solidFill/>
                  </a:uFill>
                  <a:latin typeface="Microsoft YaHei" charset="-122"/>
                  <a:ea typeface="Microsoft YaHei" charset="-122"/>
                  <a:cs typeface="Microsoft YaHei" charset="-122"/>
                </a:rPr>
                <a:t>Kylin</a:t>
              </a:r>
            </a:p>
          </p:txBody>
        </p:sp>
      </p:grpSp>
      <p:pic>
        <p:nvPicPr>
          <p:cNvPr id="29" name="pasted-image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828" y="2664911"/>
            <a:ext cx="505489" cy="5218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30" name="Shape 270"/>
          <p:cNvSpPr>
            <a:spLocks noChangeArrowheads="1"/>
          </p:cNvSpPr>
          <p:nvPr/>
        </p:nvSpPr>
        <p:spPr bwMode="auto">
          <a:xfrm>
            <a:off x="742529" y="2421352"/>
            <a:ext cx="1067513" cy="895646"/>
          </a:xfrm>
          <a:prstGeom prst="rect">
            <a:avLst/>
          </a:prstGeom>
          <a:noFill/>
          <a:ln w="25400">
            <a:solidFill>
              <a:srgbClr val="85888D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50800" tIns="50800" rIns="50800" bIns="50800" anchor="ctr"/>
          <a:lstStyle>
            <a:lvl1pPr>
              <a:defRPr sz="11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11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11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11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11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/>
            <a:endParaRPr lang="en-US" altLang="en-US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31" name="Shape 270"/>
          <p:cNvSpPr>
            <a:spLocks noChangeArrowheads="1"/>
          </p:cNvSpPr>
          <p:nvPr/>
        </p:nvSpPr>
        <p:spPr bwMode="auto">
          <a:xfrm>
            <a:off x="733943" y="3396925"/>
            <a:ext cx="1067513" cy="895646"/>
          </a:xfrm>
          <a:prstGeom prst="rect">
            <a:avLst/>
          </a:prstGeom>
          <a:noFill/>
          <a:ln w="25400">
            <a:solidFill>
              <a:srgbClr val="85888D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50800" tIns="50800" rIns="50800" bIns="50800" anchor="ctr"/>
          <a:lstStyle>
            <a:lvl1pPr>
              <a:defRPr sz="11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11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11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11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11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/>
            <a:endParaRPr lang="en-US" altLang="en-US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grpSp>
        <p:nvGrpSpPr>
          <p:cNvPr id="37" name="Group 292"/>
          <p:cNvGrpSpPr>
            <a:grpSpLocks/>
          </p:cNvGrpSpPr>
          <p:nvPr/>
        </p:nvGrpSpPr>
        <p:grpSpPr bwMode="auto">
          <a:xfrm>
            <a:off x="2957800" y="1439154"/>
            <a:ext cx="3162757" cy="1087705"/>
            <a:chOff x="0" y="0"/>
            <a:chExt cx="6241753" cy="2238126"/>
          </a:xfrm>
        </p:grpSpPr>
        <p:sp>
          <p:nvSpPr>
            <p:cNvPr id="38" name="Shape 286"/>
            <p:cNvSpPr>
              <a:spLocks noChangeArrowheads="1"/>
            </p:cNvSpPr>
            <p:nvPr/>
          </p:nvSpPr>
          <p:spPr bwMode="auto">
            <a:xfrm>
              <a:off x="0" y="0"/>
              <a:ext cx="6241753" cy="1270000"/>
            </a:xfrm>
            <a:prstGeom prst="rect">
              <a:avLst/>
            </a:prstGeom>
            <a:noFill/>
            <a:ln w="25400">
              <a:solidFill>
                <a:srgbClr val="85888D"/>
              </a:solidFill>
              <a:miter lim="4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50800" tIns="50800" rIns="50800" bIns="50800" anchor="ctr"/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pPr algn="ctr" eaLnBrk="1" hangingPunct="1"/>
              <a:endParaRPr lang="en-US" altLang="en-US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pic>
          <p:nvPicPr>
            <p:cNvPr id="39" name="pasted-image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6390" y="228600"/>
              <a:ext cx="812801" cy="812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pic>
        <p:sp>
          <p:nvSpPr>
            <p:cNvPr id="40" name="Shape 290"/>
            <p:cNvSpPr/>
            <p:nvPr/>
          </p:nvSpPr>
          <p:spPr>
            <a:xfrm>
              <a:off x="1585468" y="243806"/>
              <a:ext cx="4383008" cy="7177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50800" tIns="50800" rIns="50800" bIns="50800" anchor="ctr">
              <a:spAutoFit/>
            </a:bodyPr>
            <a:lstStyle>
              <a:lvl1pPr>
                <a:defRPr sz="4000">
                  <a:solidFill>
                    <a:srgbClr val="0365C0"/>
                  </a:solidFill>
                </a:defRPr>
              </a:lvl1pPr>
            </a:lstStyle>
            <a:p>
              <a:pPr algn="ctr" eaLnBrk="1" hangingPunct="1">
                <a:defRPr sz="1800">
                  <a:solidFill>
                    <a:srgbClr val="000000"/>
                  </a:solidFill>
                  <a:uFillTx/>
                </a:defRPr>
              </a:pPr>
              <a:r>
                <a:rPr sz="1600" dirty="0">
                  <a:solidFill>
                    <a:srgbClr val="000000"/>
                  </a:solidFill>
                  <a:uFill>
                    <a:solidFill/>
                  </a:uFill>
                  <a:latin typeface="Microsoft YaHei" charset="-122"/>
                  <a:ea typeface="Microsoft YaHei" charset="-122"/>
                  <a:cs typeface="Microsoft YaHei" charset="-122"/>
                </a:rPr>
                <a:t>BI Tools, Web App…</a:t>
              </a:r>
            </a:p>
          </p:txBody>
        </p:sp>
        <p:sp>
          <p:nvSpPr>
            <p:cNvPr id="41" name="Shape 291"/>
            <p:cNvSpPr/>
            <p:nvPr/>
          </p:nvSpPr>
          <p:spPr>
            <a:xfrm>
              <a:off x="3548821" y="1583716"/>
              <a:ext cx="1828536" cy="65441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anchor="ctr">
              <a:spAutoFit/>
            </a:bodyPr>
            <a:lstStyle>
              <a:lvl1pPr>
                <a:defRPr sz="3000"/>
              </a:lvl1pPr>
            </a:lstStyle>
            <a:p>
              <a:pPr algn="ctr" eaLnBrk="1" hangingPunct="1">
                <a:defRPr sz="1800">
                  <a:uFillTx/>
                </a:defRPr>
              </a:pPr>
              <a:r>
                <a:rPr sz="1400" dirty="0">
                  <a:uFill>
                    <a:solidFill/>
                  </a:uFill>
                  <a:latin typeface="Microsoft YaHei" charset="-122"/>
                  <a:ea typeface="Microsoft YaHei" charset="-122"/>
                  <a:cs typeface="Microsoft YaHei" charset="-122"/>
                </a:rPr>
                <a:t>ANSI SQL</a:t>
              </a:r>
            </a:p>
          </p:txBody>
        </p:sp>
      </p:grpSp>
      <p:grpSp>
        <p:nvGrpSpPr>
          <p:cNvPr id="42" name="Group 319"/>
          <p:cNvGrpSpPr>
            <a:grpSpLocks/>
          </p:cNvGrpSpPr>
          <p:nvPr/>
        </p:nvGrpSpPr>
        <p:grpSpPr bwMode="auto">
          <a:xfrm>
            <a:off x="7098044" y="2568140"/>
            <a:ext cx="1798889" cy="1711181"/>
            <a:chOff x="2928329" y="-1"/>
            <a:chExt cx="3550137" cy="3521026"/>
          </a:xfrm>
        </p:grpSpPr>
        <p:grpSp>
          <p:nvGrpSpPr>
            <p:cNvPr id="43" name="Group 295"/>
            <p:cNvGrpSpPr>
              <a:grpSpLocks/>
            </p:cNvGrpSpPr>
            <p:nvPr/>
          </p:nvGrpSpPr>
          <p:grpSpPr bwMode="auto">
            <a:xfrm>
              <a:off x="2928329" y="-1"/>
              <a:ext cx="3550137" cy="3521026"/>
              <a:chOff x="12694" y="0"/>
              <a:chExt cx="3550135" cy="3521023"/>
            </a:xfrm>
          </p:grpSpPr>
          <p:pic>
            <p:nvPicPr>
              <p:cNvPr id="64" name="pasted-image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43187" y="1419481"/>
                <a:ext cx="2719642" cy="210154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pic>
          <p:sp>
            <p:nvSpPr>
              <p:cNvPr id="65" name="Shape 294"/>
              <p:cNvSpPr>
                <a:spLocks noChangeArrowheads="1"/>
              </p:cNvSpPr>
              <p:nvPr/>
            </p:nvSpPr>
            <p:spPr bwMode="auto">
              <a:xfrm>
                <a:off x="12694" y="0"/>
                <a:ext cx="3428009" cy="3262412"/>
              </a:xfrm>
              <a:prstGeom prst="roundRect">
                <a:avLst>
                  <a:gd name="adj" fmla="val 15000"/>
                </a:avLst>
              </a:prstGeom>
              <a:noFill/>
              <a:ln w="25400">
                <a:solidFill>
                  <a:srgbClr val="85888D"/>
                </a:solidFill>
                <a:miter lim="4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50800" tIns="50800" rIns="50800" bIns="50800" anchor="ctr"/>
              <a:lstStyle>
                <a:lvl1pPr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1pPr>
                <a:lvl2pPr marL="742950" indent="-285750"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2pPr>
                <a:lvl3pPr marL="1143000" indent="-228600"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3pPr>
                <a:lvl4pPr marL="1600200" indent="-228600"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4pPr>
                <a:lvl5pPr marL="2057400" indent="-228600"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9pPr>
              </a:lstStyle>
              <a:p>
                <a:pPr algn="ctr" eaLnBrk="1" hangingPunct="1"/>
                <a:endParaRPr lang="en-US" altLang="en-US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p:grpSp>
        <p:grpSp>
          <p:nvGrpSpPr>
            <p:cNvPr id="44" name="Group 303"/>
            <p:cNvGrpSpPr>
              <a:grpSpLocks/>
            </p:cNvGrpSpPr>
            <p:nvPr/>
          </p:nvGrpSpPr>
          <p:grpSpPr bwMode="auto">
            <a:xfrm>
              <a:off x="3188067" y="693777"/>
              <a:ext cx="945399" cy="819851"/>
              <a:chOff x="0" y="0"/>
              <a:chExt cx="945398" cy="819849"/>
            </a:xfrm>
          </p:grpSpPr>
          <p:sp>
            <p:nvSpPr>
              <p:cNvPr id="60" name="Shape 299"/>
              <p:cNvSpPr>
                <a:spLocks/>
              </p:cNvSpPr>
              <p:nvPr/>
            </p:nvSpPr>
            <p:spPr bwMode="auto">
              <a:xfrm>
                <a:off x="-1" y="-1"/>
                <a:ext cx="945400" cy="819851"/>
              </a:xfrm>
              <a:custGeom>
                <a:avLst/>
                <a:gdLst>
                  <a:gd name="T0" fmla="*/ 2147483646 w 21600"/>
                  <a:gd name="T1" fmla="*/ 2147483646 h 21600"/>
                  <a:gd name="T2" fmla="*/ 2147483646 w 21600"/>
                  <a:gd name="T3" fmla="*/ 2147483646 h 21600"/>
                  <a:gd name="T4" fmla="*/ 2147483646 w 21600"/>
                  <a:gd name="T5" fmla="*/ 2147483646 h 21600"/>
                  <a:gd name="T6" fmla="*/ 2147483646 w 21600"/>
                  <a:gd name="T7" fmla="*/ 2147483646 h 21600"/>
                  <a:gd name="T8" fmla="*/ 0 60000 65536"/>
                  <a:gd name="T9" fmla="*/ 5898240 60000 65536"/>
                  <a:gd name="T10" fmla="*/ 11796480 60000 65536"/>
                  <a:gd name="T11" fmla="*/ 1769472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 extrusionOk="0">
                    <a:moveTo>
                      <a:pt x="0" y="5400"/>
                    </a:moveTo>
                    <a:lnTo>
                      <a:pt x="4683" y="0"/>
                    </a:lnTo>
                    <a:lnTo>
                      <a:pt x="21600" y="0"/>
                    </a:lnTo>
                    <a:lnTo>
                      <a:pt x="21600" y="16200"/>
                    </a:lnTo>
                    <a:lnTo>
                      <a:pt x="16917" y="21600"/>
                    </a:lnTo>
                    <a:lnTo>
                      <a:pt x="0" y="21600"/>
                    </a:lnTo>
                    <a:lnTo>
                      <a:pt x="0" y="540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 cap="flat">
                    <a:solidFill>
                      <a:srgbClr val="000000"/>
                    </a:solidFill>
                    <a:miter lim="400000"/>
                    <a:headEnd/>
                    <a:tailEnd/>
                  </a14:hiddenLine>
                </a:ext>
              </a:extLst>
            </p:spPr>
            <p:txBody>
              <a:bodyPr lIns="91439" tIns="91439" rIns="91439" bIns="91439" anchor="ctr"/>
              <a:lstStyle/>
              <a:p>
                <a:endParaRPr lang="zh-CN" altLang="en-US" sz="90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  <p:sp>
            <p:nvSpPr>
              <p:cNvPr id="61" name="Shape 300"/>
              <p:cNvSpPr>
                <a:spLocks/>
              </p:cNvSpPr>
              <p:nvPr/>
            </p:nvSpPr>
            <p:spPr bwMode="auto">
              <a:xfrm>
                <a:off x="740436" y="-1"/>
                <a:ext cx="204963" cy="819851"/>
              </a:xfrm>
              <a:custGeom>
                <a:avLst/>
                <a:gdLst>
                  <a:gd name="T0" fmla="*/ 2147483646 w 21600"/>
                  <a:gd name="T1" fmla="*/ 2147483646 h 21600"/>
                  <a:gd name="T2" fmla="*/ 2147483646 w 21600"/>
                  <a:gd name="T3" fmla="*/ 2147483646 h 21600"/>
                  <a:gd name="T4" fmla="*/ 2147483646 w 21600"/>
                  <a:gd name="T5" fmla="*/ 2147483646 h 21600"/>
                  <a:gd name="T6" fmla="*/ 2147483646 w 21600"/>
                  <a:gd name="T7" fmla="*/ 2147483646 h 21600"/>
                  <a:gd name="T8" fmla="*/ 0 60000 65536"/>
                  <a:gd name="T9" fmla="*/ 5898240 60000 65536"/>
                  <a:gd name="T10" fmla="*/ 11796480 60000 65536"/>
                  <a:gd name="T11" fmla="*/ 1769472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 extrusionOk="0">
                    <a:moveTo>
                      <a:pt x="0" y="5400"/>
                    </a:moveTo>
                    <a:lnTo>
                      <a:pt x="21600" y="0"/>
                    </a:lnTo>
                    <a:lnTo>
                      <a:pt x="21600" y="16200"/>
                    </a:lnTo>
                    <a:lnTo>
                      <a:pt x="0" y="21600"/>
                    </a:lnTo>
                    <a:lnTo>
                      <a:pt x="0" y="5400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 cap="flat">
                    <a:solidFill>
                      <a:srgbClr val="000000"/>
                    </a:solidFill>
                    <a:miter lim="400000"/>
                    <a:headEnd/>
                    <a:tailEnd/>
                  </a14:hiddenLine>
                </a:ext>
              </a:extLst>
            </p:spPr>
            <p:txBody>
              <a:bodyPr lIns="91439" tIns="91439" rIns="91439" bIns="91439" anchor="ctr"/>
              <a:lstStyle/>
              <a:p>
                <a:endParaRPr lang="zh-CN" altLang="en-US" sz="90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  <p:sp>
            <p:nvSpPr>
              <p:cNvPr id="62" name="Shape 301"/>
              <p:cNvSpPr>
                <a:spLocks/>
              </p:cNvSpPr>
              <p:nvPr/>
            </p:nvSpPr>
            <p:spPr bwMode="auto">
              <a:xfrm>
                <a:off x="-1" y="-1"/>
                <a:ext cx="945400" cy="204964"/>
              </a:xfrm>
              <a:custGeom>
                <a:avLst/>
                <a:gdLst>
                  <a:gd name="T0" fmla="*/ 2147483646 w 21600"/>
                  <a:gd name="T1" fmla="*/ 2147483646 h 21600"/>
                  <a:gd name="T2" fmla="*/ 2147483646 w 21600"/>
                  <a:gd name="T3" fmla="*/ 2147483646 h 21600"/>
                  <a:gd name="T4" fmla="*/ 2147483646 w 21600"/>
                  <a:gd name="T5" fmla="*/ 2147483646 h 21600"/>
                  <a:gd name="T6" fmla="*/ 2147483646 w 21600"/>
                  <a:gd name="T7" fmla="*/ 2147483646 h 21600"/>
                  <a:gd name="T8" fmla="*/ 0 60000 65536"/>
                  <a:gd name="T9" fmla="*/ 5898240 60000 65536"/>
                  <a:gd name="T10" fmla="*/ 11796480 60000 65536"/>
                  <a:gd name="T11" fmla="*/ 1769472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4683" y="0"/>
                    </a:lnTo>
                    <a:lnTo>
                      <a:pt x="21600" y="0"/>
                    </a:lnTo>
                    <a:lnTo>
                      <a:pt x="16917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 cap="flat">
                    <a:solidFill>
                      <a:srgbClr val="000000"/>
                    </a:solidFill>
                    <a:miter lim="400000"/>
                    <a:headEnd/>
                    <a:tailEnd/>
                  </a14:hiddenLine>
                </a:ext>
              </a:extLst>
            </p:spPr>
            <p:txBody>
              <a:bodyPr lIns="91439" tIns="91439" rIns="91439" bIns="91439" anchor="ctr"/>
              <a:lstStyle/>
              <a:p>
                <a:endParaRPr lang="zh-CN" altLang="en-US" sz="90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  <p:sp>
            <p:nvSpPr>
              <p:cNvPr id="63" name="Shape 302"/>
              <p:cNvSpPr>
                <a:spLocks/>
              </p:cNvSpPr>
              <p:nvPr/>
            </p:nvSpPr>
            <p:spPr bwMode="auto">
              <a:xfrm>
                <a:off x="-1" y="-1"/>
                <a:ext cx="945400" cy="819851"/>
              </a:xfrm>
              <a:custGeom>
                <a:avLst/>
                <a:gdLst>
                  <a:gd name="T0" fmla="*/ 2147483646 w 21600"/>
                  <a:gd name="T1" fmla="*/ 2147483646 h 21600"/>
                  <a:gd name="T2" fmla="*/ 2147483646 w 21600"/>
                  <a:gd name="T3" fmla="*/ 2147483646 h 21600"/>
                  <a:gd name="T4" fmla="*/ 2147483646 w 21600"/>
                  <a:gd name="T5" fmla="*/ 2147483646 h 21600"/>
                  <a:gd name="T6" fmla="*/ 2147483646 w 21600"/>
                  <a:gd name="T7" fmla="*/ 2147483646 h 21600"/>
                  <a:gd name="T8" fmla="*/ 0 60000 65536"/>
                  <a:gd name="T9" fmla="*/ 5898240 60000 65536"/>
                  <a:gd name="T10" fmla="*/ 11796480 60000 65536"/>
                  <a:gd name="T11" fmla="*/ 1769472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 extrusionOk="0">
                    <a:moveTo>
                      <a:pt x="0" y="5400"/>
                    </a:moveTo>
                    <a:lnTo>
                      <a:pt x="4683" y="0"/>
                    </a:lnTo>
                    <a:lnTo>
                      <a:pt x="21600" y="0"/>
                    </a:lnTo>
                    <a:lnTo>
                      <a:pt x="21600" y="16200"/>
                    </a:lnTo>
                    <a:lnTo>
                      <a:pt x="16917" y="21600"/>
                    </a:lnTo>
                    <a:lnTo>
                      <a:pt x="0" y="21600"/>
                    </a:lnTo>
                    <a:lnTo>
                      <a:pt x="0" y="5400"/>
                    </a:lnTo>
                    <a:close/>
                    <a:moveTo>
                      <a:pt x="0" y="5400"/>
                    </a:moveTo>
                    <a:lnTo>
                      <a:pt x="16917" y="5400"/>
                    </a:lnTo>
                    <a:lnTo>
                      <a:pt x="21600" y="0"/>
                    </a:lnTo>
                    <a:moveTo>
                      <a:pt x="16917" y="5400"/>
                    </a:moveTo>
                    <a:lnTo>
                      <a:pt x="16917" y="21600"/>
                    </a:lnTo>
                  </a:path>
                </a:pathLst>
              </a:custGeom>
              <a:noFill/>
              <a:ln w="25400" cap="flat">
                <a:solidFill>
                  <a:srgbClr val="A6AAA9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91439" tIns="91439" rIns="91439" bIns="91439" anchor="ctr"/>
              <a:lstStyle/>
              <a:p>
                <a:endParaRPr lang="zh-CN" altLang="en-US" sz="90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p:grpSp>
        <p:grpSp>
          <p:nvGrpSpPr>
            <p:cNvPr id="45" name="Group 308"/>
            <p:cNvGrpSpPr>
              <a:grpSpLocks/>
            </p:cNvGrpSpPr>
            <p:nvPr/>
          </p:nvGrpSpPr>
          <p:grpSpPr bwMode="auto">
            <a:xfrm>
              <a:off x="4204453" y="693777"/>
              <a:ext cx="945399" cy="819851"/>
              <a:chOff x="0" y="0"/>
              <a:chExt cx="945398" cy="819849"/>
            </a:xfrm>
          </p:grpSpPr>
          <p:sp>
            <p:nvSpPr>
              <p:cNvPr id="56" name="Shape 304"/>
              <p:cNvSpPr>
                <a:spLocks/>
              </p:cNvSpPr>
              <p:nvPr/>
            </p:nvSpPr>
            <p:spPr bwMode="auto">
              <a:xfrm>
                <a:off x="-1" y="-1"/>
                <a:ext cx="945400" cy="819851"/>
              </a:xfrm>
              <a:custGeom>
                <a:avLst/>
                <a:gdLst>
                  <a:gd name="T0" fmla="*/ 2147483646 w 21600"/>
                  <a:gd name="T1" fmla="*/ 2147483646 h 21600"/>
                  <a:gd name="T2" fmla="*/ 2147483646 w 21600"/>
                  <a:gd name="T3" fmla="*/ 2147483646 h 21600"/>
                  <a:gd name="T4" fmla="*/ 2147483646 w 21600"/>
                  <a:gd name="T5" fmla="*/ 2147483646 h 21600"/>
                  <a:gd name="T6" fmla="*/ 2147483646 w 21600"/>
                  <a:gd name="T7" fmla="*/ 2147483646 h 21600"/>
                  <a:gd name="T8" fmla="*/ 0 60000 65536"/>
                  <a:gd name="T9" fmla="*/ 5898240 60000 65536"/>
                  <a:gd name="T10" fmla="*/ 11796480 60000 65536"/>
                  <a:gd name="T11" fmla="*/ 1769472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 extrusionOk="0">
                    <a:moveTo>
                      <a:pt x="0" y="5400"/>
                    </a:moveTo>
                    <a:lnTo>
                      <a:pt x="4683" y="0"/>
                    </a:lnTo>
                    <a:lnTo>
                      <a:pt x="21600" y="0"/>
                    </a:lnTo>
                    <a:lnTo>
                      <a:pt x="21600" y="16200"/>
                    </a:lnTo>
                    <a:lnTo>
                      <a:pt x="16917" y="21600"/>
                    </a:lnTo>
                    <a:lnTo>
                      <a:pt x="0" y="21600"/>
                    </a:lnTo>
                    <a:lnTo>
                      <a:pt x="0" y="540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 cap="flat">
                    <a:solidFill>
                      <a:srgbClr val="000000"/>
                    </a:solidFill>
                    <a:miter lim="400000"/>
                    <a:headEnd/>
                    <a:tailEnd/>
                  </a14:hiddenLine>
                </a:ext>
              </a:extLst>
            </p:spPr>
            <p:txBody>
              <a:bodyPr lIns="91439" tIns="91439" rIns="91439" bIns="91439" anchor="ctr"/>
              <a:lstStyle/>
              <a:p>
                <a:endParaRPr lang="zh-CN" altLang="en-US" sz="90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  <p:sp>
            <p:nvSpPr>
              <p:cNvPr id="57" name="Shape 305"/>
              <p:cNvSpPr>
                <a:spLocks/>
              </p:cNvSpPr>
              <p:nvPr/>
            </p:nvSpPr>
            <p:spPr bwMode="auto">
              <a:xfrm>
                <a:off x="740436" y="-1"/>
                <a:ext cx="204963" cy="819851"/>
              </a:xfrm>
              <a:custGeom>
                <a:avLst/>
                <a:gdLst>
                  <a:gd name="T0" fmla="*/ 2147483646 w 21600"/>
                  <a:gd name="T1" fmla="*/ 2147483646 h 21600"/>
                  <a:gd name="T2" fmla="*/ 2147483646 w 21600"/>
                  <a:gd name="T3" fmla="*/ 2147483646 h 21600"/>
                  <a:gd name="T4" fmla="*/ 2147483646 w 21600"/>
                  <a:gd name="T5" fmla="*/ 2147483646 h 21600"/>
                  <a:gd name="T6" fmla="*/ 2147483646 w 21600"/>
                  <a:gd name="T7" fmla="*/ 2147483646 h 21600"/>
                  <a:gd name="T8" fmla="*/ 0 60000 65536"/>
                  <a:gd name="T9" fmla="*/ 5898240 60000 65536"/>
                  <a:gd name="T10" fmla="*/ 11796480 60000 65536"/>
                  <a:gd name="T11" fmla="*/ 1769472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 extrusionOk="0">
                    <a:moveTo>
                      <a:pt x="0" y="5400"/>
                    </a:moveTo>
                    <a:lnTo>
                      <a:pt x="21600" y="0"/>
                    </a:lnTo>
                    <a:lnTo>
                      <a:pt x="21600" y="16200"/>
                    </a:lnTo>
                    <a:lnTo>
                      <a:pt x="0" y="21600"/>
                    </a:lnTo>
                    <a:lnTo>
                      <a:pt x="0" y="5400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 cap="flat">
                    <a:solidFill>
                      <a:srgbClr val="000000"/>
                    </a:solidFill>
                    <a:miter lim="400000"/>
                    <a:headEnd/>
                    <a:tailEnd/>
                  </a14:hiddenLine>
                </a:ext>
              </a:extLst>
            </p:spPr>
            <p:txBody>
              <a:bodyPr lIns="91439" tIns="91439" rIns="91439" bIns="91439" anchor="ctr"/>
              <a:lstStyle/>
              <a:p>
                <a:endParaRPr lang="zh-CN" altLang="en-US" sz="90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  <p:sp>
            <p:nvSpPr>
              <p:cNvPr id="58" name="Shape 306"/>
              <p:cNvSpPr>
                <a:spLocks/>
              </p:cNvSpPr>
              <p:nvPr/>
            </p:nvSpPr>
            <p:spPr bwMode="auto">
              <a:xfrm>
                <a:off x="-1" y="-1"/>
                <a:ext cx="945400" cy="204964"/>
              </a:xfrm>
              <a:custGeom>
                <a:avLst/>
                <a:gdLst>
                  <a:gd name="T0" fmla="*/ 2147483646 w 21600"/>
                  <a:gd name="T1" fmla="*/ 2147483646 h 21600"/>
                  <a:gd name="T2" fmla="*/ 2147483646 w 21600"/>
                  <a:gd name="T3" fmla="*/ 2147483646 h 21600"/>
                  <a:gd name="T4" fmla="*/ 2147483646 w 21600"/>
                  <a:gd name="T5" fmla="*/ 2147483646 h 21600"/>
                  <a:gd name="T6" fmla="*/ 2147483646 w 21600"/>
                  <a:gd name="T7" fmla="*/ 2147483646 h 21600"/>
                  <a:gd name="T8" fmla="*/ 0 60000 65536"/>
                  <a:gd name="T9" fmla="*/ 5898240 60000 65536"/>
                  <a:gd name="T10" fmla="*/ 11796480 60000 65536"/>
                  <a:gd name="T11" fmla="*/ 1769472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4683" y="0"/>
                    </a:lnTo>
                    <a:lnTo>
                      <a:pt x="21600" y="0"/>
                    </a:lnTo>
                    <a:lnTo>
                      <a:pt x="16917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 cap="flat">
                    <a:solidFill>
                      <a:srgbClr val="000000"/>
                    </a:solidFill>
                    <a:miter lim="400000"/>
                    <a:headEnd/>
                    <a:tailEnd/>
                  </a14:hiddenLine>
                </a:ext>
              </a:extLst>
            </p:spPr>
            <p:txBody>
              <a:bodyPr lIns="91439" tIns="91439" rIns="91439" bIns="91439" anchor="ctr"/>
              <a:lstStyle/>
              <a:p>
                <a:endParaRPr lang="zh-CN" altLang="en-US" sz="90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  <p:sp>
            <p:nvSpPr>
              <p:cNvPr id="59" name="Shape 307"/>
              <p:cNvSpPr>
                <a:spLocks/>
              </p:cNvSpPr>
              <p:nvPr/>
            </p:nvSpPr>
            <p:spPr bwMode="auto">
              <a:xfrm>
                <a:off x="-1" y="-1"/>
                <a:ext cx="945400" cy="819851"/>
              </a:xfrm>
              <a:custGeom>
                <a:avLst/>
                <a:gdLst>
                  <a:gd name="T0" fmla="*/ 2147483646 w 21600"/>
                  <a:gd name="T1" fmla="*/ 2147483646 h 21600"/>
                  <a:gd name="T2" fmla="*/ 2147483646 w 21600"/>
                  <a:gd name="T3" fmla="*/ 2147483646 h 21600"/>
                  <a:gd name="T4" fmla="*/ 2147483646 w 21600"/>
                  <a:gd name="T5" fmla="*/ 2147483646 h 21600"/>
                  <a:gd name="T6" fmla="*/ 2147483646 w 21600"/>
                  <a:gd name="T7" fmla="*/ 2147483646 h 21600"/>
                  <a:gd name="T8" fmla="*/ 0 60000 65536"/>
                  <a:gd name="T9" fmla="*/ 5898240 60000 65536"/>
                  <a:gd name="T10" fmla="*/ 11796480 60000 65536"/>
                  <a:gd name="T11" fmla="*/ 1769472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 extrusionOk="0">
                    <a:moveTo>
                      <a:pt x="0" y="5400"/>
                    </a:moveTo>
                    <a:lnTo>
                      <a:pt x="4683" y="0"/>
                    </a:lnTo>
                    <a:lnTo>
                      <a:pt x="21600" y="0"/>
                    </a:lnTo>
                    <a:lnTo>
                      <a:pt x="21600" y="16200"/>
                    </a:lnTo>
                    <a:lnTo>
                      <a:pt x="16917" y="21600"/>
                    </a:lnTo>
                    <a:lnTo>
                      <a:pt x="0" y="21600"/>
                    </a:lnTo>
                    <a:lnTo>
                      <a:pt x="0" y="5400"/>
                    </a:lnTo>
                    <a:close/>
                    <a:moveTo>
                      <a:pt x="0" y="5400"/>
                    </a:moveTo>
                    <a:lnTo>
                      <a:pt x="16917" y="5400"/>
                    </a:lnTo>
                    <a:lnTo>
                      <a:pt x="21600" y="0"/>
                    </a:lnTo>
                    <a:moveTo>
                      <a:pt x="16917" y="5400"/>
                    </a:moveTo>
                    <a:lnTo>
                      <a:pt x="16917" y="21600"/>
                    </a:lnTo>
                  </a:path>
                </a:pathLst>
              </a:custGeom>
              <a:noFill/>
              <a:ln w="25400" cap="flat">
                <a:solidFill>
                  <a:srgbClr val="A6AAA9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91439" tIns="91439" rIns="91439" bIns="91439" anchor="ctr"/>
              <a:lstStyle/>
              <a:p>
                <a:endParaRPr lang="zh-CN" altLang="en-US" sz="90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p:grpSp>
        <p:grpSp>
          <p:nvGrpSpPr>
            <p:cNvPr id="46" name="Group 313"/>
            <p:cNvGrpSpPr>
              <a:grpSpLocks/>
            </p:cNvGrpSpPr>
            <p:nvPr/>
          </p:nvGrpSpPr>
          <p:grpSpPr bwMode="auto">
            <a:xfrm>
              <a:off x="5146723" y="693777"/>
              <a:ext cx="945400" cy="819851"/>
              <a:chOff x="0" y="0"/>
              <a:chExt cx="945398" cy="819849"/>
            </a:xfrm>
          </p:grpSpPr>
          <p:sp>
            <p:nvSpPr>
              <p:cNvPr id="52" name="Shape 309"/>
              <p:cNvSpPr>
                <a:spLocks/>
              </p:cNvSpPr>
              <p:nvPr/>
            </p:nvSpPr>
            <p:spPr bwMode="auto">
              <a:xfrm>
                <a:off x="-1" y="-1"/>
                <a:ext cx="945400" cy="819851"/>
              </a:xfrm>
              <a:custGeom>
                <a:avLst/>
                <a:gdLst>
                  <a:gd name="T0" fmla="*/ 2147483646 w 21600"/>
                  <a:gd name="T1" fmla="*/ 2147483646 h 21600"/>
                  <a:gd name="T2" fmla="*/ 2147483646 w 21600"/>
                  <a:gd name="T3" fmla="*/ 2147483646 h 21600"/>
                  <a:gd name="T4" fmla="*/ 2147483646 w 21600"/>
                  <a:gd name="T5" fmla="*/ 2147483646 h 21600"/>
                  <a:gd name="T6" fmla="*/ 2147483646 w 21600"/>
                  <a:gd name="T7" fmla="*/ 2147483646 h 21600"/>
                  <a:gd name="T8" fmla="*/ 0 60000 65536"/>
                  <a:gd name="T9" fmla="*/ 5898240 60000 65536"/>
                  <a:gd name="T10" fmla="*/ 11796480 60000 65536"/>
                  <a:gd name="T11" fmla="*/ 1769472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 extrusionOk="0">
                    <a:moveTo>
                      <a:pt x="0" y="5400"/>
                    </a:moveTo>
                    <a:lnTo>
                      <a:pt x="4683" y="0"/>
                    </a:lnTo>
                    <a:lnTo>
                      <a:pt x="21600" y="0"/>
                    </a:lnTo>
                    <a:lnTo>
                      <a:pt x="21600" y="16200"/>
                    </a:lnTo>
                    <a:lnTo>
                      <a:pt x="16917" y="21600"/>
                    </a:lnTo>
                    <a:lnTo>
                      <a:pt x="0" y="21600"/>
                    </a:lnTo>
                    <a:lnTo>
                      <a:pt x="0" y="540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 cap="flat">
                    <a:solidFill>
                      <a:srgbClr val="000000"/>
                    </a:solidFill>
                    <a:miter lim="400000"/>
                    <a:headEnd/>
                    <a:tailEnd/>
                  </a14:hiddenLine>
                </a:ext>
              </a:extLst>
            </p:spPr>
            <p:txBody>
              <a:bodyPr lIns="91439" tIns="91439" rIns="91439" bIns="91439" anchor="ctr"/>
              <a:lstStyle/>
              <a:p>
                <a:endParaRPr lang="zh-CN" altLang="en-US" sz="90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  <p:sp>
            <p:nvSpPr>
              <p:cNvPr id="53" name="Shape 310"/>
              <p:cNvSpPr>
                <a:spLocks/>
              </p:cNvSpPr>
              <p:nvPr/>
            </p:nvSpPr>
            <p:spPr bwMode="auto">
              <a:xfrm>
                <a:off x="740436" y="-1"/>
                <a:ext cx="204963" cy="819851"/>
              </a:xfrm>
              <a:custGeom>
                <a:avLst/>
                <a:gdLst>
                  <a:gd name="T0" fmla="*/ 2147483646 w 21600"/>
                  <a:gd name="T1" fmla="*/ 2147483646 h 21600"/>
                  <a:gd name="T2" fmla="*/ 2147483646 w 21600"/>
                  <a:gd name="T3" fmla="*/ 2147483646 h 21600"/>
                  <a:gd name="T4" fmla="*/ 2147483646 w 21600"/>
                  <a:gd name="T5" fmla="*/ 2147483646 h 21600"/>
                  <a:gd name="T6" fmla="*/ 2147483646 w 21600"/>
                  <a:gd name="T7" fmla="*/ 2147483646 h 21600"/>
                  <a:gd name="T8" fmla="*/ 0 60000 65536"/>
                  <a:gd name="T9" fmla="*/ 5898240 60000 65536"/>
                  <a:gd name="T10" fmla="*/ 11796480 60000 65536"/>
                  <a:gd name="T11" fmla="*/ 1769472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 extrusionOk="0">
                    <a:moveTo>
                      <a:pt x="0" y="5400"/>
                    </a:moveTo>
                    <a:lnTo>
                      <a:pt x="21600" y="0"/>
                    </a:lnTo>
                    <a:lnTo>
                      <a:pt x="21600" y="16200"/>
                    </a:lnTo>
                    <a:lnTo>
                      <a:pt x="0" y="21600"/>
                    </a:lnTo>
                    <a:lnTo>
                      <a:pt x="0" y="5400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 cap="flat">
                    <a:solidFill>
                      <a:srgbClr val="000000"/>
                    </a:solidFill>
                    <a:miter lim="400000"/>
                    <a:headEnd/>
                    <a:tailEnd/>
                  </a14:hiddenLine>
                </a:ext>
              </a:extLst>
            </p:spPr>
            <p:txBody>
              <a:bodyPr lIns="91439" tIns="91439" rIns="91439" bIns="91439" anchor="ctr"/>
              <a:lstStyle/>
              <a:p>
                <a:endParaRPr lang="zh-CN" altLang="en-US" sz="90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  <p:sp>
            <p:nvSpPr>
              <p:cNvPr id="54" name="Shape 311"/>
              <p:cNvSpPr>
                <a:spLocks/>
              </p:cNvSpPr>
              <p:nvPr/>
            </p:nvSpPr>
            <p:spPr bwMode="auto">
              <a:xfrm>
                <a:off x="-1" y="-1"/>
                <a:ext cx="945400" cy="204964"/>
              </a:xfrm>
              <a:custGeom>
                <a:avLst/>
                <a:gdLst>
                  <a:gd name="T0" fmla="*/ 2147483646 w 21600"/>
                  <a:gd name="T1" fmla="*/ 2147483646 h 21600"/>
                  <a:gd name="T2" fmla="*/ 2147483646 w 21600"/>
                  <a:gd name="T3" fmla="*/ 2147483646 h 21600"/>
                  <a:gd name="T4" fmla="*/ 2147483646 w 21600"/>
                  <a:gd name="T5" fmla="*/ 2147483646 h 21600"/>
                  <a:gd name="T6" fmla="*/ 2147483646 w 21600"/>
                  <a:gd name="T7" fmla="*/ 2147483646 h 21600"/>
                  <a:gd name="T8" fmla="*/ 0 60000 65536"/>
                  <a:gd name="T9" fmla="*/ 5898240 60000 65536"/>
                  <a:gd name="T10" fmla="*/ 11796480 60000 65536"/>
                  <a:gd name="T11" fmla="*/ 1769472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4683" y="0"/>
                    </a:lnTo>
                    <a:lnTo>
                      <a:pt x="21600" y="0"/>
                    </a:lnTo>
                    <a:lnTo>
                      <a:pt x="16917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 cap="flat">
                    <a:solidFill>
                      <a:srgbClr val="000000"/>
                    </a:solidFill>
                    <a:miter lim="400000"/>
                    <a:headEnd/>
                    <a:tailEnd/>
                  </a14:hiddenLine>
                </a:ext>
              </a:extLst>
            </p:spPr>
            <p:txBody>
              <a:bodyPr lIns="91439" tIns="91439" rIns="91439" bIns="91439" anchor="ctr"/>
              <a:lstStyle/>
              <a:p>
                <a:endParaRPr lang="zh-CN" altLang="en-US" sz="90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  <p:sp>
            <p:nvSpPr>
              <p:cNvPr id="55" name="Shape 312"/>
              <p:cNvSpPr>
                <a:spLocks/>
              </p:cNvSpPr>
              <p:nvPr/>
            </p:nvSpPr>
            <p:spPr bwMode="auto">
              <a:xfrm>
                <a:off x="-1" y="-1"/>
                <a:ext cx="945400" cy="819851"/>
              </a:xfrm>
              <a:custGeom>
                <a:avLst/>
                <a:gdLst>
                  <a:gd name="T0" fmla="*/ 2147483646 w 21600"/>
                  <a:gd name="T1" fmla="*/ 2147483646 h 21600"/>
                  <a:gd name="T2" fmla="*/ 2147483646 w 21600"/>
                  <a:gd name="T3" fmla="*/ 2147483646 h 21600"/>
                  <a:gd name="T4" fmla="*/ 2147483646 w 21600"/>
                  <a:gd name="T5" fmla="*/ 2147483646 h 21600"/>
                  <a:gd name="T6" fmla="*/ 2147483646 w 21600"/>
                  <a:gd name="T7" fmla="*/ 2147483646 h 21600"/>
                  <a:gd name="T8" fmla="*/ 0 60000 65536"/>
                  <a:gd name="T9" fmla="*/ 5898240 60000 65536"/>
                  <a:gd name="T10" fmla="*/ 11796480 60000 65536"/>
                  <a:gd name="T11" fmla="*/ 1769472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 extrusionOk="0">
                    <a:moveTo>
                      <a:pt x="0" y="5400"/>
                    </a:moveTo>
                    <a:lnTo>
                      <a:pt x="4683" y="0"/>
                    </a:lnTo>
                    <a:lnTo>
                      <a:pt x="21600" y="0"/>
                    </a:lnTo>
                    <a:lnTo>
                      <a:pt x="21600" y="16200"/>
                    </a:lnTo>
                    <a:lnTo>
                      <a:pt x="16917" y="21600"/>
                    </a:lnTo>
                    <a:lnTo>
                      <a:pt x="0" y="21600"/>
                    </a:lnTo>
                    <a:lnTo>
                      <a:pt x="0" y="5400"/>
                    </a:lnTo>
                    <a:close/>
                    <a:moveTo>
                      <a:pt x="0" y="5400"/>
                    </a:moveTo>
                    <a:lnTo>
                      <a:pt x="16917" y="5400"/>
                    </a:lnTo>
                    <a:lnTo>
                      <a:pt x="21600" y="0"/>
                    </a:lnTo>
                    <a:moveTo>
                      <a:pt x="16917" y="5400"/>
                    </a:moveTo>
                    <a:lnTo>
                      <a:pt x="16917" y="21600"/>
                    </a:lnTo>
                  </a:path>
                </a:pathLst>
              </a:custGeom>
              <a:noFill/>
              <a:ln w="25400" cap="flat">
                <a:solidFill>
                  <a:srgbClr val="A6AAA9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91439" tIns="91439" rIns="91439" bIns="91439" anchor="ctr"/>
              <a:lstStyle/>
              <a:p>
                <a:endParaRPr lang="zh-CN" altLang="en-US" sz="90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p:grpSp>
        <p:grpSp>
          <p:nvGrpSpPr>
            <p:cNvPr id="47" name="Group 318"/>
            <p:cNvGrpSpPr>
              <a:grpSpLocks/>
            </p:cNvGrpSpPr>
            <p:nvPr/>
          </p:nvGrpSpPr>
          <p:grpSpPr bwMode="auto">
            <a:xfrm>
              <a:off x="3188067" y="1586637"/>
              <a:ext cx="945399" cy="819851"/>
              <a:chOff x="0" y="0"/>
              <a:chExt cx="945398" cy="819849"/>
            </a:xfrm>
          </p:grpSpPr>
          <p:sp>
            <p:nvSpPr>
              <p:cNvPr id="48" name="Shape 314"/>
              <p:cNvSpPr>
                <a:spLocks/>
              </p:cNvSpPr>
              <p:nvPr/>
            </p:nvSpPr>
            <p:spPr bwMode="auto">
              <a:xfrm>
                <a:off x="-1" y="-1"/>
                <a:ext cx="945400" cy="819851"/>
              </a:xfrm>
              <a:custGeom>
                <a:avLst/>
                <a:gdLst>
                  <a:gd name="T0" fmla="*/ 2147483646 w 21600"/>
                  <a:gd name="T1" fmla="*/ 2147483646 h 21600"/>
                  <a:gd name="T2" fmla="*/ 2147483646 w 21600"/>
                  <a:gd name="T3" fmla="*/ 2147483646 h 21600"/>
                  <a:gd name="T4" fmla="*/ 2147483646 w 21600"/>
                  <a:gd name="T5" fmla="*/ 2147483646 h 21600"/>
                  <a:gd name="T6" fmla="*/ 2147483646 w 21600"/>
                  <a:gd name="T7" fmla="*/ 2147483646 h 21600"/>
                  <a:gd name="T8" fmla="*/ 0 60000 65536"/>
                  <a:gd name="T9" fmla="*/ 5898240 60000 65536"/>
                  <a:gd name="T10" fmla="*/ 11796480 60000 65536"/>
                  <a:gd name="T11" fmla="*/ 1769472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 extrusionOk="0">
                    <a:moveTo>
                      <a:pt x="0" y="5400"/>
                    </a:moveTo>
                    <a:lnTo>
                      <a:pt x="4683" y="0"/>
                    </a:lnTo>
                    <a:lnTo>
                      <a:pt x="21600" y="0"/>
                    </a:lnTo>
                    <a:lnTo>
                      <a:pt x="21600" y="16200"/>
                    </a:lnTo>
                    <a:lnTo>
                      <a:pt x="16917" y="21600"/>
                    </a:lnTo>
                    <a:lnTo>
                      <a:pt x="0" y="21600"/>
                    </a:lnTo>
                    <a:lnTo>
                      <a:pt x="0" y="540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 cap="flat">
                    <a:solidFill>
                      <a:srgbClr val="000000"/>
                    </a:solidFill>
                    <a:miter lim="400000"/>
                    <a:headEnd/>
                    <a:tailEnd/>
                  </a14:hiddenLine>
                </a:ext>
              </a:extLst>
            </p:spPr>
            <p:txBody>
              <a:bodyPr lIns="91439" tIns="91439" rIns="91439" bIns="91439" anchor="ctr"/>
              <a:lstStyle/>
              <a:p>
                <a:endParaRPr lang="zh-CN" altLang="en-US" sz="90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  <p:sp>
            <p:nvSpPr>
              <p:cNvPr id="49" name="Shape 315"/>
              <p:cNvSpPr>
                <a:spLocks/>
              </p:cNvSpPr>
              <p:nvPr/>
            </p:nvSpPr>
            <p:spPr bwMode="auto">
              <a:xfrm>
                <a:off x="740436" y="-1"/>
                <a:ext cx="204963" cy="819851"/>
              </a:xfrm>
              <a:custGeom>
                <a:avLst/>
                <a:gdLst>
                  <a:gd name="T0" fmla="*/ 2147483646 w 21600"/>
                  <a:gd name="T1" fmla="*/ 2147483646 h 21600"/>
                  <a:gd name="T2" fmla="*/ 2147483646 w 21600"/>
                  <a:gd name="T3" fmla="*/ 2147483646 h 21600"/>
                  <a:gd name="T4" fmla="*/ 2147483646 w 21600"/>
                  <a:gd name="T5" fmla="*/ 2147483646 h 21600"/>
                  <a:gd name="T6" fmla="*/ 2147483646 w 21600"/>
                  <a:gd name="T7" fmla="*/ 2147483646 h 21600"/>
                  <a:gd name="T8" fmla="*/ 0 60000 65536"/>
                  <a:gd name="T9" fmla="*/ 5898240 60000 65536"/>
                  <a:gd name="T10" fmla="*/ 11796480 60000 65536"/>
                  <a:gd name="T11" fmla="*/ 1769472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 extrusionOk="0">
                    <a:moveTo>
                      <a:pt x="0" y="5400"/>
                    </a:moveTo>
                    <a:lnTo>
                      <a:pt x="21600" y="0"/>
                    </a:lnTo>
                    <a:lnTo>
                      <a:pt x="21600" y="16200"/>
                    </a:lnTo>
                    <a:lnTo>
                      <a:pt x="0" y="21600"/>
                    </a:lnTo>
                    <a:lnTo>
                      <a:pt x="0" y="5400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 cap="flat">
                    <a:solidFill>
                      <a:srgbClr val="000000"/>
                    </a:solidFill>
                    <a:miter lim="400000"/>
                    <a:headEnd/>
                    <a:tailEnd/>
                  </a14:hiddenLine>
                </a:ext>
              </a:extLst>
            </p:spPr>
            <p:txBody>
              <a:bodyPr lIns="91439" tIns="91439" rIns="91439" bIns="91439" anchor="ctr"/>
              <a:lstStyle/>
              <a:p>
                <a:endParaRPr lang="zh-CN" altLang="en-US" sz="90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  <p:sp>
            <p:nvSpPr>
              <p:cNvPr id="50" name="Shape 316"/>
              <p:cNvSpPr>
                <a:spLocks/>
              </p:cNvSpPr>
              <p:nvPr/>
            </p:nvSpPr>
            <p:spPr bwMode="auto">
              <a:xfrm>
                <a:off x="-1" y="-1"/>
                <a:ext cx="945400" cy="204964"/>
              </a:xfrm>
              <a:custGeom>
                <a:avLst/>
                <a:gdLst>
                  <a:gd name="T0" fmla="*/ 2147483646 w 21600"/>
                  <a:gd name="T1" fmla="*/ 2147483646 h 21600"/>
                  <a:gd name="T2" fmla="*/ 2147483646 w 21600"/>
                  <a:gd name="T3" fmla="*/ 2147483646 h 21600"/>
                  <a:gd name="T4" fmla="*/ 2147483646 w 21600"/>
                  <a:gd name="T5" fmla="*/ 2147483646 h 21600"/>
                  <a:gd name="T6" fmla="*/ 2147483646 w 21600"/>
                  <a:gd name="T7" fmla="*/ 2147483646 h 21600"/>
                  <a:gd name="T8" fmla="*/ 0 60000 65536"/>
                  <a:gd name="T9" fmla="*/ 5898240 60000 65536"/>
                  <a:gd name="T10" fmla="*/ 11796480 60000 65536"/>
                  <a:gd name="T11" fmla="*/ 1769472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4683" y="0"/>
                    </a:lnTo>
                    <a:lnTo>
                      <a:pt x="21600" y="0"/>
                    </a:lnTo>
                    <a:lnTo>
                      <a:pt x="16917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 cap="flat">
                    <a:solidFill>
                      <a:srgbClr val="000000"/>
                    </a:solidFill>
                    <a:miter lim="400000"/>
                    <a:headEnd/>
                    <a:tailEnd/>
                  </a14:hiddenLine>
                </a:ext>
              </a:extLst>
            </p:spPr>
            <p:txBody>
              <a:bodyPr lIns="91439" tIns="91439" rIns="91439" bIns="91439" anchor="ctr"/>
              <a:lstStyle/>
              <a:p>
                <a:endParaRPr lang="zh-CN" altLang="en-US" sz="90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  <p:sp>
            <p:nvSpPr>
              <p:cNvPr id="51" name="Shape 317"/>
              <p:cNvSpPr>
                <a:spLocks/>
              </p:cNvSpPr>
              <p:nvPr/>
            </p:nvSpPr>
            <p:spPr bwMode="auto">
              <a:xfrm>
                <a:off x="-1" y="-1"/>
                <a:ext cx="945400" cy="819851"/>
              </a:xfrm>
              <a:custGeom>
                <a:avLst/>
                <a:gdLst>
                  <a:gd name="T0" fmla="*/ 2147483646 w 21600"/>
                  <a:gd name="T1" fmla="*/ 2147483646 h 21600"/>
                  <a:gd name="T2" fmla="*/ 2147483646 w 21600"/>
                  <a:gd name="T3" fmla="*/ 2147483646 h 21600"/>
                  <a:gd name="T4" fmla="*/ 2147483646 w 21600"/>
                  <a:gd name="T5" fmla="*/ 2147483646 h 21600"/>
                  <a:gd name="T6" fmla="*/ 2147483646 w 21600"/>
                  <a:gd name="T7" fmla="*/ 2147483646 h 21600"/>
                  <a:gd name="T8" fmla="*/ 0 60000 65536"/>
                  <a:gd name="T9" fmla="*/ 5898240 60000 65536"/>
                  <a:gd name="T10" fmla="*/ 11796480 60000 65536"/>
                  <a:gd name="T11" fmla="*/ 1769472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 extrusionOk="0">
                    <a:moveTo>
                      <a:pt x="0" y="5400"/>
                    </a:moveTo>
                    <a:lnTo>
                      <a:pt x="4683" y="0"/>
                    </a:lnTo>
                    <a:lnTo>
                      <a:pt x="21600" y="0"/>
                    </a:lnTo>
                    <a:lnTo>
                      <a:pt x="21600" y="16200"/>
                    </a:lnTo>
                    <a:lnTo>
                      <a:pt x="16917" y="21600"/>
                    </a:lnTo>
                    <a:lnTo>
                      <a:pt x="0" y="21600"/>
                    </a:lnTo>
                    <a:lnTo>
                      <a:pt x="0" y="5400"/>
                    </a:lnTo>
                    <a:close/>
                    <a:moveTo>
                      <a:pt x="0" y="5400"/>
                    </a:moveTo>
                    <a:lnTo>
                      <a:pt x="16917" y="5400"/>
                    </a:lnTo>
                    <a:lnTo>
                      <a:pt x="21600" y="0"/>
                    </a:lnTo>
                    <a:moveTo>
                      <a:pt x="16917" y="5400"/>
                    </a:moveTo>
                    <a:lnTo>
                      <a:pt x="16917" y="21600"/>
                    </a:lnTo>
                  </a:path>
                </a:pathLst>
              </a:custGeom>
              <a:noFill/>
              <a:ln w="25400" cap="flat">
                <a:solidFill>
                  <a:srgbClr val="A6AAA9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91439" tIns="91439" rIns="91439" bIns="91439" anchor="ctr"/>
              <a:lstStyle/>
              <a:p>
                <a:endParaRPr lang="zh-CN" altLang="en-US" sz="90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p:grpSp>
      </p:grpSp>
      <p:pic>
        <p:nvPicPr>
          <p:cNvPr id="66" name="Picture 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540" y="3435164"/>
            <a:ext cx="758317" cy="749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7" name="直线箭头连接符 137"/>
          <p:cNvCxnSpPr/>
          <p:nvPr/>
        </p:nvCxnSpPr>
        <p:spPr bwMode="auto">
          <a:xfrm>
            <a:off x="4504121" y="2070185"/>
            <a:ext cx="0" cy="615950"/>
          </a:xfrm>
          <a:prstGeom prst="straightConnector1">
            <a:avLst/>
          </a:prstGeom>
          <a:solidFill>
            <a:srgbClr val="BBE0E3"/>
          </a:solidFill>
          <a:ln w="50800" cap="flat" cmpd="sng" algn="ctr">
            <a:solidFill>
              <a:srgbClr val="92D050"/>
            </a:solidFill>
            <a:prstDash val="solid"/>
            <a:round/>
            <a:headEnd type="triangle"/>
            <a:tailEnd type="triangle"/>
          </a:ln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  <a:extLst>
            <a:ext uri="{AF507438-7753-43e0-B8FC-AC1667EBCBE1}"/>
          </a:extLst>
        </p:spPr>
      </p:cxnSp>
      <p:cxnSp>
        <p:nvCxnSpPr>
          <p:cNvPr id="68" name="直线箭头连接符 138"/>
          <p:cNvCxnSpPr/>
          <p:nvPr/>
        </p:nvCxnSpPr>
        <p:spPr bwMode="auto">
          <a:xfrm flipH="1">
            <a:off x="6120557" y="3356513"/>
            <a:ext cx="989920" cy="4376"/>
          </a:xfrm>
          <a:prstGeom prst="straightConnector1">
            <a:avLst/>
          </a:prstGeom>
          <a:solidFill>
            <a:srgbClr val="BBE0E3"/>
          </a:solidFill>
          <a:ln w="50800" cap="flat" cmpd="sng" algn="ctr">
            <a:solidFill>
              <a:srgbClr val="66A9FA"/>
            </a:solidFill>
            <a:prstDash val="solid"/>
            <a:round/>
            <a:headEnd type="triangle"/>
            <a:tailEnd type="triangle"/>
          </a:ln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  <a:extLst>
            <a:ext uri="{AF507438-7753-43e0-B8FC-AC1667EBCBE1}"/>
          </a:extLst>
        </p:spPr>
      </p:cxnSp>
      <p:cxnSp>
        <p:nvCxnSpPr>
          <p:cNvPr id="69" name="直线箭头连接符 139"/>
          <p:cNvCxnSpPr/>
          <p:nvPr/>
        </p:nvCxnSpPr>
        <p:spPr bwMode="auto">
          <a:xfrm>
            <a:off x="4446178" y="4050592"/>
            <a:ext cx="7144" cy="448469"/>
          </a:xfrm>
          <a:prstGeom prst="straightConnector1">
            <a:avLst/>
          </a:prstGeom>
          <a:solidFill>
            <a:srgbClr val="BBE0E3"/>
          </a:solidFill>
          <a:ln w="50800" cap="flat" cmpd="sng" algn="ctr">
            <a:solidFill>
              <a:srgbClr val="66A9FA"/>
            </a:solidFill>
            <a:prstDash val="solid"/>
            <a:round/>
            <a:headEnd type="triangle"/>
            <a:tailEnd type="triangle"/>
          </a:ln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  <a:extLst>
            <a:ext uri="{AF507438-7753-43e0-B8FC-AC1667EBCBE1}"/>
          </a:extLst>
        </p:spPr>
      </p:cxnSp>
      <p:cxnSp>
        <p:nvCxnSpPr>
          <p:cNvPr id="70" name="直线箭头连接符 15"/>
          <p:cNvCxnSpPr>
            <a:cxnSpLocks noChangeShapeType="1"/>
          </p:cNvCxnSpPr>
          <p:nvPr/>
        </p:nvCxnSpPr>
        <p:spPr bwMode="auto">
          <a:xfrm>
            <a:off x="1918683" y="2918558"/>
            <a:ext cx="762000" cy="0"/>
          </a:xfrm>
          <a:prstGeom prst="straightConnector1">
            <a:avLst/>
          </a:prstGeom>
          <a:noFill/>
          <a:ln w="50800">
            <a:solidFill>
              <a:srgbClr val="66A9FA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7" name="直线箭头连接符 15"/>
          <p:cNvCxnSpPr>
            <a:cxnSpLocks noChangeShapeType="1"/>
          </p:cNvCxnSpPr>
          <p:nvPr/>
        </p:nvCxnSpPr>
        <p:spPr bwMode="auto">
          <a:xfrm>
            <a:off x="1918683" y="3744183"/>
            <a:ext cx="762000" cy="0"/>
          </a:xfrm>
          <a:prstGeom prst="straightConnector1">
            <a:avLst/>
          </a:prstGeom>
          <a:noFill/>
          <a:ln w="50800">
            <a:solidFill>
              <a:srgbClr val="66A9FA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79" name="Group 81"/>
          <p:cNvGrpSpPr/>
          <p:nvPr/>
        </p:nvGrpSpPr>
        <p:grpSpPr>
          <a:xfrm>
            <a:off x="2756588" y="4516221"/>
            <a:ext cx="3495067" cy="1699026"/>
            <a:chOff x="8822608" y="9830400"/>
            <a:chExt cx="6990133" cy="3398051"/>
          </a:xfrm>
        </p:grpSpPr>
        <p:grpSp>
          <p:nvGrpSpPr>
            <p:cNvPr id="80" name="组 7"/>
            <p:cNvGrpSpPr/>
            <p:nvPr/>
          </p:nvGrpSpPr>
          <p:grpSpPr>
            <a:xfrm>
              <a:off x="8822608" y="9830400"/>
              <a:ext cx="6990133" cy="3398051"/>
              <a:chOff x="9068791" y="9209916"/>
              <a:chExt cx="6984000" cy="4012863"/>
            </a:xfrm>
          </p:grpSpPr>
          <p:grpSp>
            <p:nvGrpSpPr>
              <p:cNvPr id="87" name="Group 246"/>
              <p:cNvGrpSpPr/>
              <p:nvPr/>
            </p:nvGrpSpPr>
            <p:grpSpPr>
              <a:xfrm>
                <a:off x="9683978" y="9525901"/>
                <a:ext cx="2691210" cy="2012784"/>
                <a:chOff x="0" y="0"/>
                <a:chExt cx="2977645" cy="2195802"/>
              </a:xfrm>
            </p:grpSpPr>
            <p:pic>
              <p:nvPicPr>
                <p:cNvPr id="89" name="pasted-image.png"/>
                <p:cNvPicPr/>
                <p:nvPr/>
              </p:nvPicPr>
              <p:blipFill>
                <a:blip r:embed="rId10">
                  <a:extLst/>
                </a:blip>
                <a:stretch>
                  <a:fillRect/>
                </a:stretch>
              </p:blipFill>
              <p:spPr>
                <a:xfrm>
                  <a:off x="225576" y="0"/>
                  <a:ext cx="2604728" cy="2195802"/>
                </a:xfrm>
                <a:prstGeom prst="rect">
                  <a:avLst/>
                </a:prstGeom>
                <a:ln w="25400" cap="flat">
                  <a:noFill/>
                  <a:round/>
                </a:ln>
                <a:effectLst/>
              </p:spPr>
            </p:pic>
            <p:sp>
              <p:nvSpPr>
                <p:cNvPr id="90" name="Shape 245"/>
                <p:cNvSpPr/>
                <p:nvPr/>
              </p:nvSpPr>
              <p:spPr>
                <a:xfrm>
                  <a:off x="0" y="6627"/>
                  <a:ext cx="2977645" cy="2189175"/>
                </a:xfrm>
                <a:prstGeom prst="rect">
                  <a:avLst/>
                </a:prstGeom>
                <a:noFill/>
                <a:ln w="25400" cap="flat">
                  <a:solidFill>
                    <a:srgbClr val="85888D"/>
                  </a:solidFill>
                  <a:prstDash val="solid"/>
                  <a:miter lim="400000"/>
                </a:ln>
                <a:effectLst/>
              </p:spPr>
              <p:txBody>
                <a:bodyPr wrap="square" lIns="25400" tIns="25400" rIns="25400" bIns="25400" numCol="1" anchor="ctr">
                  <a:noAutofit/>
                </a:bodyPr>
                <a:lstStyle/>
                <a:p>
                  <a:pPr lvl="0"/>
                  <a:endParaRPr sz="900">
                    <a:latin typeface="Microsoft YaHei" charset="-122"/>
                    <a:ea typeface="Microsoft YaHei" charset="-122"/>
                    <a:cs typeface="Microsoft YaHei" charset="-122"/>
                  </a:endParaRPr>
                </a:p>
              </p:txBody>
            </p:sp>
          </p:grpSp>
          <p:sp>
            <p:nvSpPr>
              <p:cNvPr id="88" name="矩形 5"/>
              <p:cNvSpPr/>
              <p:nvPr/>
            </p:nvSpPr>
            <p:spPr bwMode="auto">
              <a:xfrm>
                <a:off x="9068791" y="9209916"/>
                <a:ext cx="6984000" cy="4012863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lumMod val="40000"/>
                    <a:lumOff val="60000"/>
                  </a:schemeClr>
                </a:solidFill>
                <a:round/>
                <a:headEnd/>
                <a:tailEnd/>
              </a:ln>
            </p:spPr>
            <p:txBody>
              <a:bodyPr wrap="none" rtlCol="0" anchor="b"/>
              <a:lstStyle/>
              <a:p>
                <a:pPr lvl="0" eaLnBrk="0"/>
                <a:endParaRPr lang="en-US" altLang="zh-CN" sz="1600" b="1" dirty="0">
                  <a:solidFill>
                    <a:schemeClr val="tx2"/>
                  </a:solidFill>
                  <a:uFill>
                    <a:solidFill/>
                  </a:uFill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p:grpSp>
        <p:pic>
          <p:nvPicPr>
            <p:cNvPr id="81" name="Picture 83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438336" y="12460863"/>
              <a:ext cx="2951288" cy="724556"/>
            </a:xfrm>
            <a:prstGeom prst="rect">
              <a:avLst/>
            </a:prstGeom>
          </p:spPr>
        </p:pic>
        <p:pic>
          <p:nvPicPr>
            <p:cNvPr id="82" name="Picture 84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3171209" y="12176909"/>
              <a:ext cx="1852522" cy="985384"/>
            </a:xfrm>
            <a:prstGeom prst="rect">
              <a:avLst/>
            </a:prstGeom>
          </p:spPr>
        </p:pic>
        <p:pic>
          <p:nvPicPr>
            <p:cNvPr id="83" name="pasted-image.png"/>
            <p:cNvPicPr/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12833645" y="10083271"/>
              <a:ext cx="2356233" cy="1719108"/>
            </a:xfrm>
            <a:prstGeom prst="rect">
              <a:avLst/>
            </a:prstGeom>
            <a:ln w="25400" cap="flat">
              <a:noFill/>
              <a:round/>
            </a:ln>
            <a:effectLst/>
          </p:spPr>
        </p:pic>
        <p:sp>
          <p:nvSpPr>
            <p:cNvPr id="84" name="Shape 245"/>
            <p:cNvSpPr/>
            <p:nvPr/>
          </p:nvSpPr>
          <p:spPr>
            <a:xfrm>
              <a:off x="12629589" y="10089153"/>
              <a:ext cx="2693573" cy="1713920"/>
            </a:xfrm>
            <a:prstGeom prst="rect">
              <a:avLst/>
            </a:prstGeom>
            <a:noFill/>
            <a:ln w="25400" cap="flat">
              <a:solidFill>
                <a:srgbClr val="85888D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lvl="0"/>
              <a:endParaRPr sz="90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  <p:sp>
        <p:nvSpPr>
          <p:cNvPr id="15" name="文本框 14"/>
          <p:cNvSpPr txBox="1"/>
          <p:nvPr/>
        </p:nvSpPr>
        <p:spPr>
          <a:xfrm>
            <a:off x="7295998" y="4176632"/>
            <a:ext cx="1268203" cy="348813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0" i="0" u="none" strike="noStrike" cap="none" spc="0" normalizeH="0" baseline="0" dirty="0" smtClean="0">
                <a:ln>
                  <a:noFill/>
                </a:ln>
                <a:solidFill>
                  <a:srgbClr val="53585F"/>
                </a:solidFill>
                <a:effectLst/>
                <a:uFillTx/>
                <a:latin typeface="+mn-lt"/>
                <a:ea typeface="+mn-ea"/>
                <a:cs typeface="+mn-cs"/>
                <a:sym typeface="苹方 中等" panose="020B0400000000000000" charset="-122"/>
              </a:rPr>
              <a:t>OLAP Cube</a:t>
            </a:r>
            <a:endParaRPr kumimoji="0" lang="zh-CN" altLang="en-US" sz="1600" b="0" i="0" u="none" strike="noStrike" cap="none" spc="0" normalizeH="0" baseline="0" dirty="0">
              <a:ln>
                <a:noFill/>
              </a:ln>
              <a:solidFill>
                <a:srgbClr val="53585F"/>
              </a:solidFill>
              <a:effectLst/>
              <a:uFillTx/>
              <a:latin typeface="+mn-lt"/>
              <a:ea typeface="+mn-ea"/>
              <a:cs typeface="+mn-cs"/>
              <a:sym typeface="苹方 中等" panose="020B040000000000000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74409735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DC1313"/>
                </a:solidFill>
              </a:rPr>
              <a:t>Why Kylin is fast</a:t>
            </a:r>
            <a:endParaRPr dirty="0">
              <a:solidFill>
                <a:srgbClr val="DC1313"/>
              </a:solidFill>
            </a:endParaRPr>
          </a:p>
        </p:txBody>
      </p:sp>
      <p:sp>
        <p:nvSpPr>
          <p:cNvPr id="204" name="Shape 204"/>
          <p:cNvSpPr>
            <a:spLocks noGrp="1"/>
          </p:cNvSpPr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Pre-calculation + Random access</a:t>
            </a:r>
            <a:endParaRPr dirty="0"/>
          </a:p>
        </p:txBody>
      </p:sp>
      <p:grpSp>
        <p:nvGrpSpPr>
          <p:cNvPr id="9" name="组合 8"/>
          <p:cNvGrpSpPr/>
          <p:nvPr/>
        </p:nvGrpSpPr>
        <p:grpSpPr>
          <a:xfrm>
            <a:off x="5969000" y="147955"/>
            <a:ext cx="2927350" cy="252095"/>
            <a:chOff x="8988" y="198"/>
            <a:chExt cx="5022" cy="432"/>
          </a:xfrm>
        </p:grpSpPr>
        <p:pic>
          <p:nvPicPr>
            <p:cNvPr id="10" name="图片 9" descr="logo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988" y="198"/>
              <a:ext cx="5023" cy="433"/>
            </a:xfrm>
            <a:prstGeom prst="rect">
              <a:avLst/>
            </a:prstGeom>
          </p:spPr>
        </p:pic>
        <p:pic>
          <p:nvPicPr>
            <p:cNvPr id="11" name="图片 10" descr="logo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988" y="198"/>
              <a:ext cx="5023" cy="433"/>
            </a:xfrm>
            <a:prstGeom prst="rect">
              <a:avLst/>
            </a:prstGeom>
          </p:spPr>
        </p:pic>
      </p:grpSp>
      <p:pic>
        <p:nvPicPr>
          <p:cNvPr id="71" name="Picture 76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228554" y="2876337"/>
            <a:ext cx="2663379" cy="2466972"/>
          </a:xfrm>
          <a:prstGeom prst="rect">
            <a:avLst/>
          </a:prstGeom>
          <a:ln>
            <a:noFill/>
          </a:ln>
        </p:spPr>
      </p:pic>
      <p:sp>
        <p:nvSpPr>
          <p:cNvPr id="72" name="右箭头 11"/>
          <p:cNvSpPr/>
          <p:nvPr/>
        </p:nvSpPr>
        <p:spPr bwMode="auto">
          <a:xfrm>
            <a:off x="2973857" y="3831260"/>
            <a:ext cx="948035" cy="405740"/>
          </a:xfrm>
          <a:prstGeom prst="rightArrow">
            <a:avLst>
              <a:gd name="adj1" fmla="val 50000"/>
              <a:gd name="adj2" fmla="val 43565"/>
            </a:avLst>
          </a:prstGeom>
          <a:solidFill>
            <a:schemeClr val="accent1">
              <a:lumMod val="40000"/>
              <a:lumOff val="60000"/>
            </a:schemeClr>
          </a:solidFill>
          <a:ln w="28575" algn="ctr">
            <a:noFill/>
            <a:round/>
            <a:headEnd/>
            <a:tailEnd/>
          </a:ln>
        </p:spPr>
        <p:txBody>
          <a:bodyPr wrap="none" rtlCol="0" anchor="t"/>
          <a:lstStyle/>
          <a:p>
            <a:pPr algn="ctr" eaLnBrk="0" hangingPunct="0"/>
            <a:endParaRPr kumimoji="1" lang="zh-CN" altLang="en-US" sz="22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grpSp>
        <p:nvGrpSpPr>
          <p:cNvPr id="73" name="Group 233"/>
          <p:cNvGrpSpPr/>
          <p:nvPr/>
        </p:nvGrpSpPr>
        <p:grpSpPr>
          <a:xfrm>
            <a:off x="3921892" y="2612437"/>
            <a:ext cx="5476076" cy="2994771"/>
            <a:chOff x="265731" y="243820"/>
            <a:chExt cx="16164232" cy="5851961"/>
          </a:xfrm>
        </p:grpSpPr>
        <p:sp>
          <p:nvSpPr>
            <p:cNvPr id="74" name="Shape 165"/>
            <p:cNvSpPr/>
            <p:nvPr/>
          </p:nvSpPr>
          <p:spPr>
            <a:xfrm flipH="1">
              <a:off x="3195689" y="1565353"/>
              <a:ext cx="3706172" cy="135382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defTabSz="114300">
                <a:defRPr sz="24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 sz="1500"/>
            </a:p>
          </p:txBody>
        </p:sp>
        <p:sp>
          <p:nvSpPr>
            <p:cNvPr id="75" name="Shape 166"/>
            <p:cNvSpPr/>
            <p:nvPr/>
          </p:nvSpPr>
          <p:spPr>
            <a:xfrm flipH="1">
              <a:off x="4827467" y="416559"/>
              <a:ext cx="888183" cy="1148794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defTabSz="114300">
                <a:defRPr sz="24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 sz="1500"/>
            </a:p>
          </p:txBody>
        </p:sp>
        <p:sp>
          <p:nvSpPr>
            <p:cNvPr id="76" name="Shape 167"/>
            <p:cNvSpPr/>
            <p:nvPr/>
          </p:nvSpPr>
          <p:spPr>
            <a:xfrm>
              <a:off x="5715649" y="416559"/>
              <a:ext cx="1186210" cy="1148794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defTabSz="114300">
                <a:defRPr sz="24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 sz="1500"/>
            </a:p>
          </p:txBody>
        </p:sp>
        <p:sp>
          <p:nvSpPr>
            <p:cNvPr id="78" name="Shape 168"/>
            <p:cNvSpPr/>
            <p:nvPr/>
          </p:nvSpPr>
          <p:spPr>
            <a:xfrm>
              <a:off x="5715649" y="416559"/>
              <a:ext cx="3263556" cy="1252934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defTabSz="114300">
                <a:defRPr sz="24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 sz="1500"/>
            </a:p>
          </p:txBody>
        </p:sp>
        <p:sp>
          <p:nvSpPr>
            <p:cNvPr id="85" name="Shape 169"/>
            <p:cNvSpPr/>
            <p:nvPr/>
          </p:nvSpPr>
          <p:spPr>
            <a:xfrm>
              <a:off x="466845" y="1951204"/>
              <a:ext cx="1758807" cy="58852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22860" tIns="22860" rIns="22860" bIns="22860" numCol="1" anchor="t">
              <a:noAutofit/>
            </a:bodyPr>
            <a:lstStyle>
              <a:lvl1pPr marL="0" marR="0" algn="l">
                <a:defRPr sz="2800" b="1">
                  <a:solidFill>
                    <a:srgbClr val="796E65"/>
                  </a:solidFill>
                  <a:uFillTx/>
                  <a:latin typeface="Times New Roman"/>
                  <a:ea typeface="Times New Roman"/>
                  <a:cs typeface="Times New Roman"/>
                  <a:sym typeface="Times New Roman"/>
                </a:defRPr>
              </a:lvl1pPr>
            </a:lstStyle>
            <a:p>
              <a:pPr lvl="0">
                <a:defRPr sz="1800" b="0">
                  <a:solidFill>
                    <a:srgbClr val="000000"/>
                  </a:solidFill>
                </a:defRPr>
              </a:pPr>
              <a:r>
                <a:rPr sz="1500"/>
                <a:t>time, item</a:t>
              </a:r>
            </a:p>
          </p:txBody>
        </p:sp>
        <p:sp>
          <p:nvSpPr>
            <p:cNvPr id="86" name="Shape 170"/>
            <p:cNvSpPr/>
            <p:nvPr/>
          </p:nvSpPr>
          <p:spPr>
            <a:xfrm>
              <a:off x="265731" y="4643632"/>
              <a:ext cx="3176188" cy="58852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22860" tIns="22860" rIns="22860" bIns="22860" numCol="1" anchor="t">
              <a:noAutofit/>
            </a:bodyPr>
            <a:lstStyle>
              <a:lvl1pPr marL="0" marR="0" algn="l">
                <a:defRPr sz="2800" b="1">
                  <a:solidFill>
                    <a:srgbClr val="796E65"/>
                  </a:solidFill>
                  <a:uFillTx/>
                  <a:latin typeface="Times New Roman"/>
                  <a:ea typeface="Times New Roman"/>
                  <a:cs typeface="Times New Roman"/>
                  <a:sym typeface="Times New Roman"/>
                </a:defRPr>
              </a:lvl1pPr>
            </a:lstStyle>
            <a:p>
              <a:pPr lvl="0">
                <a:defRPr sz="1800" b="0">
                  <a:solidFill>
                    <a:srgbClr val="000000"/>
                  </a:solidFill>
                </a:defRPr>
              </a:pPr>
              <a:r>
                <a:rPr sz="1500" dirty="0"/>
                <a:t>time, item, location</a:t>
              </a:r>
            </a:p>
          </p:txBody>
        </p:sp>
        <p:sp>
          <p:nvSpPr>
            <p:cNvPr id="91" name="Shape 171"/>
            <p:cNvSpPr/>
            <p:nvPr/>
          </p:nvSpPr>
          <p:spPr>
            <a:xfrm>
              <a:off x="6531539" y="5507252"/>
              <a:ext cx="5361556" cy="58852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22860" tIns="22860" rIns="22860" bIns="22860" numCol="1" anchor="t">
              <a:noAutofit/>
            </a:bodyPr>
            <a:lstStyle>
              <a:lvl1pPr marL="0" marR="0" algn="l">
                <a:defRPr sz="2800" b="1">
                  <a:solidFill>
                    <a:srgbClr val="796E65"/>
                  </a:solidFill>
                  <a:uFillTx/>
                  <a:latin typeface="Times New Roman"/>
                  <a:ea typeface="Times New Roman"/>
                  <a:cs typeface="Times New Roman"/>
                  <a:sym typeface="Times New Roman"/>
                </a:defRPr>
              </a:lvl1pPr>
            </a:lstStyle>
            <a:p>
              <a:pPr lvl="0">
                <a:defRPr sz="1800" b="0">
                  <a:solidFill>
                    <a:srgbClr val="000000"/>
                  </a:solidFill>
                </a:defRPr>
              </a:pPr>
              <a:r>
                <a:rPr sz="1500"/>
                <a:t>time, item, location, supplier</a:t>
              </a:r>
            </a:p>
          </p:txBody>
        </p:sp>
        <p:sp>
          <p:nvSpPr>
            <p:cNvPr id="92" name="Shape 172"/>
            <p:cNvSpPr/>
            <p:nvPr/>
          </p:nvSpPr>
          <p:spPr>
            <a:xfrm>
              <a:off x="1631420" y="857010"/>
              <a:ext cx="1310141" cy="673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22860" tIns="22860" rIns="22860" bIns="22860" numCol="1" anchor="t">
              <a:noAutofit/>
            </a:bodyPr>
            <a:lstStyle>
              <a:lvl1pPr marL="0" marR="0" algn="l">
                <a:defRPr sz="2800" b="1">
                  <a:solidFill>
                    <a:srgbClr val="796E65"/>
                  </a:solidFill>
                  <a:uFillTx/>
                  <a:latin typeface="Times New Roman"/>
                  <a:ea typeface="Times New Roman"/>
                  <a:cs typeface="Times New Roman"/>
                  <a:sym typeface="Times New Roman"/>
                </a:defRPr>
              </a:lvl1pPr>
            </a:lstStyle>
            <a:p>
              <a:pPr lvl="0">
                <a:defRPr sz="1800" b="0">
                  <a:solidFill>
                    <a:srgbClr val="000000"/>
                  </a:solidFill>
                </a:defRPr>
              </a:pPr>
              <a:r>
                <a:rPr sz="1500"/>
                <a:t>time</a:t>
              </a:r>
            </a:p>
          </p:txBody>
        </p:sp>
        <p:sp>
          <p:nvSpPr>
            <p:cNvPr id="93" name="Shape 173"/>
            <p:cNvSpPr/>
            <p:nvPr/>
          </p:nvSpPr>
          <p:spPr>
            <a:xfrm>
              <a:off x="4159771" y="833630"/>
              <a:ext cx="1432656" cy="65361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22860" tIns="22860" rIns="22860" bIns="22860" numCol="1" anchor="t">
              <a:noAutofit/>
            </a:bodyPr>
            <a:lstStyle>
              <a:lvl1pPr marL="0" marR="0" algn="l">
                <a:defRPr sz="2800" b="1">
                  <a:solidFill>
                    <a:srgbClr val="796E65"/>
                  </a:solidFill>
                  <a:uFillTx/>
                  <a:latin typeface="Times New Roman"/>
                  <a:ea typeface="Times New Roman"/>
                  <a:cs typeface="Times New Roman"/>
                  <a:sym typeface="Times New Roman"/>
                </a:defRPr>
              </a:lvl1pPr>
            </a:lstStyle>
            <a:p>
              <a:pPr lvl="0">
                <a:defRPr sz="1800" b="0">
                  <a:solidFill>
                    <a:srgbClr val="000000"/>
                  </a:solidFill>
                </a:defRPr>
              </a:pPr>
              <a:r>
                <a:rPr sz="1500"/>
                <a:t>item</a:t>
              </a:r>
            </a:p>
          </p:txBody>
        </p:sp>
        <p:sp>
          <p:nvSpPr>
            <p:cNvPr id="94" name="Shape 174"/>
            <p:cNvSpPr/>
            <p:nvPr/>
          </p:nvSpPr>
          <p:spPr>
            <a:xfrm>
              <a:off x="6129352" y="834445"/>
              <a:ext cx="2080294" cy="5690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22860" tIns="22860" rIns="22860" bIns="22860" numCol="1" anchor="t">
              <a:noAutofit/>
            </a:bodyPr>
            <a:lstStyle>
              <a:lvl1pPr marL="0" marR="0" algn="l">
                <a:defRPr sz="2800" b="1">
                  <a:solidFill>
                    <a:srgbClr val="796E65"/>
                  </a:solidFill>
                  <a:uFillTx/>
                  <a:latin typeface="Times New Roman"/>
                  <a:ea typeface="Times New Roman"/>
                  <a:cs typeface="Times New Roman"/>
                  <a:sym typeface="Times New Roman"/>
                </a:defRPr>
              </a:lvl1pPr>
            </a:lstStyle>
            <a:p>
              <a:pPr lvl="0">
                <a:defRPr sz="1800" b="0">
                  <a:solidFill>
                    <a:srgbClr val="000000"/>
                  </a:solidFill>
                </a:defRPr>
              </a:pPr>
              <a:r>
                <a:rPr sz="1500" dirty="0"/>
                <a:t>location</a:t>
              </a:r>
            </a:p>
          </p:txBody>
        </p:sp>
        <p:sp>
          <p:nvSpPr>
            <p:cNvPr id="95" name="Shape 175"/>
            <p:cNvSpPr/>
            <p:nvPr/>
          </p:nvSpPr>
          <p:spPr>
            <a:xfrm>
              <a:off x="8386100" y="832987"/>
              <a:ext cx="2103901" cy="5104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22860" tIns="22860" rIns="22860" bIns="22860" numCol="1" anchor="t">
              <a:noAutofit/>
            </a:bodyPr>
            <a:lstStyle>
              <a:lvl1pPr marL="0" marR="0" algn="l">
                <a:defRPr sz="2800" b="1">
                  <a:solidFill>
                    <a:srgbClr val="796E65"/>
                  </a:solidFill>
                  <a:uFillTx/>
                  <a:latin typeface="Times New Roman"/>
                  <a:ea typeface="Times New Roman"/>
                  <a:cs typeface="Times New Roman"/>
                  <a:sym typeface="Times New Roman"/>
                </a:defRPr>
              </a:lvl1pPr>
            </a:lstStyle>
            <a:p>
              <a:pPr lvl="0">
                <a:defRPr sz="1800" b="0">
                  <a:solidFill>
                    <a:srgbClr val="000000"/>
                  </a:solidFill>
                </a:defRPr>
              </a:pPr>
              <a:r>
                <a:rPr sz="1500"/>
                <a:t>supplier</a:t>
              </a:r>
            </a:p>
          </p:txBody>
        </p:sp>
        <p:sp>
          <p:nvSpPr>
            <p:cNvPr id="96" name="Shape 176"/>
            <p:cNvSpPr/>
            <p:nvPr/>
          </p:nvSpPr>
          <p:spPr>
            <a:xfrm flipH="1">
              <a:off x="2455046" y="416559"/>
              <a:ext cx="3260604" cy="1148794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defTabSz="114300">
                <a:defRPr sz="24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 sz="1500"/>
            </a:p>
          </p:txBody>
        </p:sp>
        <p:sp>
          <p:nvSpPr>
            <p:cNvPr id="97" name="Shape 177"/>
            <p:cNvSpPr/>
            <p:nvPr/>
          </p:nvSpPr>
          <p:spPr>
            <a:xfrm flipH="1">
              <a:off x="1118344" y="1565353"/>
              <a:ext cx="1336701" cy="135382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defTabSz="114300">
                <a:defRPr sz="24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 sz="1500"/>
            </a:p>
          </p:txBody>
        </p:sp>
        <p:sp>
          <p:nvSpPr>
            <p:cNvPr id="98" name="Shape 178"/>
            <p:cNvSpPr/>
            <p:nvPr/>
          </p:nvSpPr>
          <p:spPr>
            <a:xfrm>
              <a:off x="2455044" y="1565353"/>
              <a:ext cx="740645" cy="135382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defTabSz="114300">
                <a:defRPr sz="24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 sz="1500"/>
            </a:p>
          </p:txBody>
        </p:sp>
        <p:sp>
          <p:nvSpPr>
            <p:cNvPr id="99" name="Shape 179"/>
            <p:cNvSpPr/>
            <p:nvPr/>
          </p:nvSpPr>
          <p:spPr>
            <a:xfrm>
              <a:off x="2455044" y="1565353"/>
              <a:ext cx="2815039" cy="135382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defTabSz="114300">
                <a:defRPr sz="24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 sz="1500"/>
            </a:p>
          </p:txBody>
        </p:sp>
        <p:sp>
          <p:nvSpPr>
            <p:cNvPr id="100" name="Shape 180"/>
            <p:cNvSpPr/>
            <p:nvPr/>
          </p:nvSpPr>
          <p:spPr>
            <a:xfrm flipH="1">
              <a:off x="1118343" y="1565353"/>
              <a:ext cx="3709124" cy="135382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defTabSz="114300">
                <a:defRPr sz="24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 sz="1500"/>
            </a:p>
          </p:txBody>
        </p:sp>
        <p:sp>
          <p:nvSpPr>
            <p:cNvPr id="101" name="Shape 181"/>
            <p:cNvSpPr/>
            <p:nvPr/>
          </p:nvSpPr>
          <p:spPr>
            <a:xfrm>
              <a:off x="4827466" y="1565353"/>
              <a:ext cx="2519961" cy="135382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defTabSz="114300">
                <a:defRPr sz="24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 sz="1500"/>
            </a:p>
          </p:txBody>
        </p:sp>
        <p:sp>
          <p:nvSpPr>
            <p:cNvPr id="102" name="Shape 182"/>
            <p:cNvSpPr/>
            <p:nvPr/>
          </p:nvSpPr>
          <p:spPr>
            <a:xfrm>
              <a:off x="4827466" y="1565353"/>
              <a:ext cx="4299277" cy="135382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defTabSz="114300">
                <a:defRPr sz="24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 sz="1500"/>
            </a:p>
          </p:txBody>
        </p:sp>
        <p:sp>
          <p:nvSpPr>
            <p:cNvPr id="103" name="Shape 183"/>
            <p:cNvSpPr/>
            <p:nvPr/>
          </p:nvSpPr>
          <p:spPr>
            <a:xfrm>
              <a:off x="6901860" y="1565353"/>
              <a:ext cx="445566" cy="135382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defTabSz="114300">
                <a:defRPr sz="24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 sz="1500"/>
            </a:p>
          </p:txBody>
        </p:sp>
        <p:sp>
          <p:nvSpPr>
            <p:cNvPr id="104" name="Shape 184"/>
            <p:cNvSpPr/>
            <p:nvPr/>
          </p:nvSpPr>
          <p:spPr>
            <a:xfrm>
              <a:off x="6901860" y="1565353"/>
              <a:ext cx="4004201" cy="135382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defTabSz="114300">
                <a:defRPr sz="24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 sz="1500"/>
            </a:p>
          </p:txBody>
        </p:sp>
        <p:sp>
          <p:nvSpPr>
            <p:cNvPr id="105" name="Shape 185"/>
            <p:cNvSpPr/>
            <p:nvPr/>
          </p:nvSpPr>
          <p:spPr>
            <a:xfrm flipH="1">
              <a:off x="5270082" y="1669493"/>
              <a:ext cx="3709124" cy="124968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defTabSz="114300">
                <a:defRPr sz="24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 sz="1500"/>
            </a:p>
          </p:txBody>
        </p:sp>
        <p:sp>
          <p:nvSpPr>
            <p:cNvPr id="106" name="Shape 186"/>
            <p:cNvSpPr/>
            <p:nvPr/>
          </p:nvSpPr>
          <p:spPr>
            <a:xfrm>
              <a:off x="8979206" y="1669493"/>
              <a:ext cx="147539" cy="124968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defTabSz="114300">
                <a:defRPr sz="24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 sz="1500"/>
            </a:p>
          </p:txBody>
        </p:sp>
        <p:sp>
          <p:nvSpPr>
            <p:cNvPr id="107" name="Shape 187"/>
            <p:cNvSpPr/>
            <p:nvPr/>
          </p:nvSpPr>
          <p:spPr>
            <a:xfrm>
              <a:off x="8979205" y="1669493"/>
              <a:ext cx="1926854" cy="124968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defTabSz="114300">
                <a:defRPr sz="24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 sz="1500"/>
            </a:p>
          </p:txBody>
        </p:sp>
        <p:sp>
          <p:nvSpPr>
            <p:cNvPr id="108" name="Shape 188"/>
            <p:cNvSpPr/>
            <p:nvPr/>
          </p:nvSpPr>
          <p:spPr>
            <a:xfrm>
              <a:off x="1118343" y="2919172"/>
              <a:ext cx="1336701" cy="1461214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defTabSz="114300">
                <a:defRPr sz="24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 sz="1500"/>
            </a:p>
          </p:txBody>
        </p:sp>
        <p:sp>
          <p:nvSpPr>
            <p:cNvPr id="109" name="Shape 189"/>
            <p:cNvSpPr/>
            <p:nvPr/>
          </p:nvSpPr>
          <p:spPr>
            <a:xfrm>
              <a:off x="1118343" y="2919172"/>
              <a:ext cx="3263556" cy="1461214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defTabSz="114300">
                <a:defRPr sz="24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 sz="1500"/>
            </a:p>
          </p:txBody>
        </p:sp>
        <p:sp>
          <p:nvSpPr>
            <p:cNvPr id="110" name="Shape 190"/>
            <p:cNvSpPr/>
            <p:nvPr/>
          </p:nvSpPr>
          <p:spPr>
            <a:xfrm>
              <a:off x="3195688" y="2919172"/>
              <a:ext cx="3260604" cy="1461214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defTabSz="114300">
                <a:defRPr sz="24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 sz="1500"/>
            </a:p>
          </p:txBody>
        </p:sp>
        <p:sp>
          <p:nvSpPr>
            <p:cNvPr id="111" name="Shape 191"/>
            <p:cNvSpPr/>
            <p:nvPr/>
          </p:nvSpPr>
          <p:spPr>
            <a:xfrm flipH="1">
              <a:off x="4381900" y="2919172"/>
              <a:ext cx="888183" cy="1565354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defTabSz="114300">
                <a:defRPr sz="24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 sz="1500"/>
            </a:p>
          </p:txBody>
        </p:sp>
        <p:sp>
          <p:nvSpPr>
            <p:cNvPr id="112" name="Shape 192"/>
            <p:cNvSpPr/>
            <p:nvPr/>
          </p:nvSpPr>
          <p:spPr>
            <a:xfrm>
              <a:off x="5270082" y="2919172"/>
              <a:ext cx="1186210" cy="1461214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defTabSz="114300">
                <a:defRPr sz="24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 sz="1500"/>
            </a:p>
          </p:txBody>
        </p:sp>
        <p:sp>
          <p:nvSpPr>
            <p:cNvPr id="113" name="Shape 193"/>
            <p:cNvSpPr/>
            <p:nvPr/>
          </p:nvSpPr>
          <p:spPr>
            <a:xfrm flipH="1">
              <a:off x="2455045" y="2919172"/>
              <a:ext cx="4892383" cy="1565354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defTabSz="114300">
                <a:defRPr sz="24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 sz="1500"/>
            </a:p>
          </p:txBody>
        </p:sp>
        <p:sp>
          <p:nvSpPr>
            <p:cNvPr id="114" name="Shape 194"/>
            <p:cNvSpPr/>
            <p:nvPr/>
          </p:nvSpPr>
          <p:spPr>
            <a:xfrm>
              <a:off x="7347427" y="2919172"/>
              <a:ext cx="1186210" cy="1461214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defTabSz="114300">
                <a:defRPr sz="24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 sz="1500"/>
            </a:p>
          </p:txBody>
        </p:sp>
        <p:sp>
          <p:nvSpPr>
            <p:cNvPr id="115" name="Shape 195"/>
            <p:cNvSpPr/>
            <p:nvPr/>
          </p:nvSpPr>
          <p:spPr>
            <a:xfrm flipH="1">
              <a:off x="4381900" y="2919172"/>
              <a:ext cx="4744845" cy="1461214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defTabSz="114300">
                <a:defRPr sz="24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 sz="1500"/>
            </a:p>
          </p:txBody>
        </p:sp>
        <p:sp>
          <p:nvSpPr>
            <p:cNvPr id="116" name="Shape 196"/>
            <p:cNvSpPr/>
            <p:nvPr/>
          </p:nvSpPr>
          <p:spPr>
            <a:xfrm flipH="1">
              <a:off x="8533640" y="2919172"/>
              <a:ext cx="593105" cy="1565354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defTabSz="114300">
                <a:defRPr sz="24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 sz="1500"/>
            </a:p>
          </p:txBody>
        </p:sp>
        <p:sp>
          <p:nvSpPr>
            <p:cNvPr id="117" name="Shape 197"/>
            <p:cNvSpPr/>
            <p:nvPr/>
          </p:nvSpPr>
          <p:spPr>
            <a:xfrm flipH="1">
              <a:off x="8533640" y="2919172"/>
              <a:ext cx="2372422" cy="1565354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defTabSz="114300">
                <a:defRPr sz="24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 sz="1500"/>
            </a:p>
          </p:txBody>
        </p:sp>
        <p:sp>
          <p:nvSpPr>
            <p:cNvPr id="118" name="Shape 198"/>
            <p:cNvSpPr/>
            <p:nvPr/>
          </p:nvSpPr>
          <p:spPr>
            <a:xfrm flipH="1">
              <a:off x="6456294" y="2919172"/>
              <a:ext cx="4449768" cy="1461214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defTabSz="114300">
                <a:defRPr sz="24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 sz="1500"/>
            </a:p>
          </p:txBody>
        </p:sp>
        <p:sp>
          <p:nvSpPr>
            <p:cNvPr id="119" name="Shape 199"/>
            <p:cNvSpPr/>
            <p:nvPr/>
          </p:nvSpPr>
          <p:spPr>
            <a:xfrm>
              <a:off x="2455044" y="4484526"/>
              <a:ext cx="3408145" cy="1252934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defTabSz="114300">
                <a:defRPr sz="24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 sz="1500"/>
            </a:p>
          </p:txBody>
        </p:sp>
        <p:sp>
          <p:nvSpPr>
            <p:cNvPr id="120" name="Shape 200"/>
            <p:cNvSpPr/>
            <p:nvPr/>
          </p:nvSpPr>
          <p:spPr>
            <a:xfrm>
              <a:off x="4381899" y="4380386"/>
              <a:ext cx="1631778" cy="1461214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defTabSz="114300">
                <a:defRPr sz="24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 sz="1500"/>
            </a:p>
          </p:txBody>
        </p:sp>
        <p:sp>
          <p:nvSpPr>
            <p:cNvPr id="121" name="Shape 201"/>
            <p:cNvSpPr/>
            <p:nvPr/>
          </p:nvSpPr>
          <p:spPr>
            <a:xfrm flipH="1">
              <a:off x="6013678" y="4380386"/>
              <a:ext cx="442616" cy="1357074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defTabSz="114300">
                <a:defRPr sz="24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 sz="1500"/>
            </a:p>
          </p:txBody>
        </p:sp>
        <p:sp>
          <p:nvSpPr>
            <p:cNvPr id="122" name="Shape 202"/>
            <p:cNvSpPr/>
            <p:nvPr/>
          </p:nvSpPr>
          <p:spPr>
            <a:xfrm flipH="1">
              <a:off x="5863189" y="4484526"/>
              <a:ext cx="2670450" cy="1357074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defTabSz="114300">
                <a:defRPr sz="24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 sz="1500"/>
            </a:p>
          </p:txBody>
        </p:sp>
        <p:sp>
          <p:nvSpPr>
            <p:cNvPr id="123" name="Shape 204"/>
            <p:cNvSpPr/>
            <p:nvPr/>
          </p:nvSpPr>
          <p:spPr>
            <a:xfrm>
              <a:off x="4338596" y="1932239"/>
              <a:ext cx="2461980" cy="58852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22860" tIns="22860" rIns="22860" bIns="22860" numCol="1" anchor="t">
              <a:noAutofit/>
            </a:bodyPr>
            <a:lstStyle>
              <a:lvl1pPr marL="0" marR="0" algn="l">
                <a:defRPr sz="2800" b="1">
                  <a:solidFill>
                    <a:srgbClr val="796E65"/>
                  </a:solidFill>
                  <a:uFillTx/>
                  <a:latin typeface="Times New Roman"/>
                  <a:ea typeface="Times New Roman"/>
                  <a:cs typeface="Times New Roman"/>
                  <a:sym typeface="Times New Roman"/>
                </a:defRPr>
              </a:lvl1pPr>
            </a:lstStyle>
            <a:p>
              <a:pPr lvl="0">
                <a:defRPr sz="1800" b="0">
                  <a:solidFill>
                    <a:srgbClr val="000000"/>
                  </a:solidFill>
                </a:defRPr>
              </a:pPr>
              <a:r>
                <a:rPr sz="1500"/>
                <a:t>Time, supplier</a:t>
              </a:r>
            </a:p>
          </p:txBody>
        </p:sp>
        <p:sp>
          <p:nvSpPr>
            <p:cNvPr id="124" name="Shape 205"/>
            <p:cNvSpPr/>
            <p:nvPr/>
          </p:nvSpPr>
          <p:spPr>
            <a:xfrm>
              <a:off x="6674527" y="1932240"/>
              <a:ext cx="2305896" cy="58852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22860" tIns="22860" rIns="22860" bIns="22860" numCol="1" anchor="t">
              <a:noAutofit/>
            </a:bodyPr>
            <a:lstStyle>
              <a:lvl1pPr marL="0" marR="0" algn="l">
                <a:defRPr sz="2800" b="1">
                  <a:solidFill>
                    <a:srgbClr val="796E65"/>
                  </a:solidFill>
                  <a:uFillTx/>
                  <a:latin typeface="Times New Roman"/>
                  <a:ea typeface="Times New Roman"/>
                  <a:cs typeface="Times New Roman"/>
                  <a:sym typeface="Times New Roman"/>
                </a:defRPr>
              </a:lvl1pPr>
            </a:lstStyle>
            <a:p>
              <a:pPr lvl="0">
                <a:defRPr sz="1800" b="0">
                  <a:solidFill>
                    <a:srgbClr val="000000"/>
                  </a:solidFill>
                </a:defRPr>
              </a:pPr>
              <a:r>
                <a:rPr sz="1500" dirty="0"/>
                <a:t>item, location</a:t>
              </a:r>
            </a:p>
          </p:txBody>
        </p:sp>
        <p:sp>
          <p:nvSpPr>
            <p:cNvPr id="125" name="Shape 207"/>
            <p:cNvSpPr/>
            <p:nvPr/>
          </p:nvSpPr>
          <p:spPr>
            <a:xfrm>
              <a:off x="10641597" y="1896443"/>
              <a:ext cx="2893923" cy="58852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22860" tIns="22860" rIns="22860" bIns="22860" numCol="1" anchor="t">
              <a:noAutofit/>
            </a:bodyPr>
            <a:lstStyle>
              <a:lvl1pPr marL="0" marR="0" algn="l">
                <a:defRPr sz="2800" b="1">
                  <a:solidFill>
                    <a:srgbClr val="796E65"/>
                  </a:solidFill>
                  <a:uFillTx/>
                  <a:latin typeface="Times New Roman"/>
                  <a:ea typeface="Times New Roman"/>
                  <a:cs typeface="Times New Roman"/>
                  <a:sym typeface="Times New Roman"/>
                </a:defRPr>
              </a:lvl1pPr>
            </a:lstStyle>
            <a:p>
              <a:pPr lvl="0">
                <a:defRPr sz="1800" b="0">
                  <a:solidFill>
                    <a:srgbClr val="000000"/>
                  </a:solidFill>
                </a:defRPr>
              </a:pPr>
              <a:r>
                <a:rPr sz="1500"/>
                <a:t>location, supplier</a:t>
              </a:r>
            </a:p>
          </p:txBody>
        </p:sp>
        <p:sp>
          <p:nvSpPr>
            <p:cNvPr id="126" name="Shape 208"/>
            <p:cNvSpPr/>
            <p:nvPr/>
          </p:nvSpPr>
          <p:spPr>
            <a:xfrm>
              <a:off x="3269456" y="4640569"/>
              <a:ext cx="3461258" cy="58852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22860" tIns="22860" rIns="22860" bIns="22860" numCol="1" anchor="t">
              <a:noAutofit/>
            </a:bodyPr>
            <a:lstStyle>
              <a:lvl1pPr marL="0" marR="0" algn="l">
                <a:defRPr sz="2800" b="1">
                  <a:solidFill>
                    <a:srgbClr val="796E65"/>
                  </a:solidFill>
                  <a:uFillTx/>
                  <a:latin typeface="Times New Roman"/>
                  <a:ea typeface="Times New Roman"/>
                  <a:cs typeface="Times New Roman"/>
                  <a:sym typeface="Times New Roman"/>
                </a:defRPr>
              </a:lvl1pPr>
            </a:lstStyle>
            <a:p>
              <a:pPr lvl="0">
                <a:defRPr sz="1800" b="0">
                  <a:solidFill>
                    <a:srgbClr val="000000"/>
                  </a:solidFill>
                </a:defRPr>
              </a:pPr>
              <a:r>
                <a:rPr sz="1500" dirty="0"/>
                <a:t>time, item, supplier</a:t>
              </a:r>
            </a:p>
          </p:txBody>
        </p:sp>
        <p:sp>
          <p:nvSpPr>
            <p:cNvPr id="127" name="Shape 209"/>
            <p:cNvSpPr/>
            <p:nvPr/>
          </p:nvSpPr>
          <p:spPr>
            <a:xfrm>
              <a:off x="4901237" y="3364029"/>
              <a:ext cx="4281573" cy="58852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22860" tIns="22860" rIns="22860" bIns="22860" numCol="1" anchor="t">
              <a:noAutofit/>
            </a:bodyPr>
            <a:lstStyle>
              <a:lvl1pPr marL="0" marR="0" algn="l">
                <a:defRPr sz="2800" b="1">
                  <a:solidFill>
                    <a:srgbClr val="796E65"/>
                  </a:solidFill>
                  <a:uFillTx/>
                  <a:latin typeface="Times New Roman"/>
                  <a:ea typeface="Times New Roman"/>
                  <a:cs typeface="Times New Roman"/>
                  <a:sym typeface="Times New Roman"/>
                </a:defRPr>
              </a:lvl1pPr>
            </a:lstStyle>
            <a:p>
              <a:pPr lvl="0">
                <a:defRPr sz="1800" b="0">
                  <a:solidFill>
                    <a:srgbClr val="000000"/>
                  </a:solidFill>
                </a:defRPr>
              </a:pPr>
              <a:r>
                <a:rPr sz="1500" dirty="0"/>
                <a:t>time, location, supplier</a:t>
              </a:r>
            </a:p>
          </p:txBody>
        </p:sp>
        <p:sp>
          <p:nvSpPr>
            <p:cNvPr id="128" name="Shape 210"/>
            <p:cNvSpPr/>
            <p:nvPr/>
          </p:nvSpPr>
          <p:spPr>
            <a:xfrm>
              <a:off x="8542975" y="3330996"/>
              <a:ext cx="3764212" cy="58852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22860" tIns="22860" rIns="22860" bIns="22860" numCol="1" anchor="t">
              <a:noAutofit/>
            </a:bodyPr>
            <a:lstStyle>
              <a:lvl1pPr marL="0" marR="0" algn="l">
                <a:defRPr sz="2800" b="1">
                  <a:solidFill>
                    <a:srgbClr val="796E65"/>
                  </a:solidFill>
                  <a:uFillTx/>
                  <a:latin typeface="Times New Roman"/>
                  <a:ea typeface="Times New Roman"/>
                  <a:cs typeface="Times New Roman"/>
                  <a:sym typeface="Times New Roman"/>
                </a:defRPr>
              </a:lvl1pPr>
            </a:lstStyle>
            <a:p>
              <a:pPr lvl="0">
                <a:defRPr sz="1800" b="0">
                  <a:solidFill>
                    <a:srgbClr val="000000"/>
                  </a:solidFill>
                </a:defRPr>
              </a:pPr>
              <a:r>
                <a:rPr sz="1500" dirty="0"/>
                <a:t>item, location, supplier</a:t>
              </a:r>
            </a:p>
          </p:txBody>
        </p:sp>
        <p:sp>
          <p:nvSpPr>
            <p:cNvPr id="129" name="Shape 211"/>
            <p:cNvSpPr/>
            <p:nvPr/>
          </p:nvSpPr>
          <p:spPr>
            <a:xfrm>
              <a:off x="12456256" y="243820"/>
              <a:ext cx="3973707" cy="6442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22860" tIns="22860" rIns="22860" bIns="22860" numCol="1" anchor="t">
              <a:noAutofit/>
            </a:bodyPr>
            <a:lstStyle/>
            <a:p>
              <a:pPr>
                <a:defRPr sz="1800">
                  <a:uFillTx/>
                </a:defRPr>
              </a:pPr>
              <a:r>
                <a:rPr sz="1500">
                  <a:solidFill>
                    <a:srgbClr val="796E65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0-D(apex) cuboid</a:t>
              </a:r>
            </a:p>
          </p:txBody>
        </p:sp>
        <p:sp>
          <p:nvSpPr>
            <p:cNvPr id="130" name="Shape 212"/>
            <p:cNvSpPr/>
            <p:nvPr/>
          </p:nvSpPr>
          <p:spPr>
            <a:xfrm>
              <a:off x="12352661" y="1272460"/>
              <a:ext cx="3036632" cy="519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22860" tIns="22860" rIns="22860" bIns="22860" numCol="1" anchor="t">
              <a:noAutofit/>
            </a:bodyPr>
            <a:lstStyle/>
            <a:p>
              <a:pPr>
                <a:defRPr sz="1800">
                  <a:uFillTx/>
                </a:defRPr>
              </a:pPr>
              <a:r>
                <a:rPr sz="1500">
                  <a:solidFill>
                    <a:srgbClr val="796E65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1-D cuboids</a:t>
              </a:r>
            </a:p>
          </p:txBody>
        </p:sp>
        <p:sp>
          <p:nvSpPr>
            <p:cNvPr id="131" name="Shape 213"/>
            <p:cNvSpPr/>
            <p:nvPr/>
          </p:nvSpPr>
          <p:spPr>
            <a:xfrm>
              <a:off x="12537839" y="2730419"/>
              <a:ext cx="2805981" cy="54283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22860" tIns="22860" rIns="22860" bIns="22860" numCol="1" anchor="t">
              <a:noAutofit/>
            </a:bodyPr>
            <a:lstStyle/>
            <a:p>
              <a:pPr>
                <a:defRPr sz="1800">
                  <a:uFillTx/>
                </a:defRPr>
              </a:pPr>
              <a:r>
                <a:rPr sz="1500">
                  <a:solidFill>
                    <a:srgbClr val="796E65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2-D cuboids</a:t>
              </a:r>
            </a:p>
          </p:txBody>
        </p:sp>
        <p:sp>
          <p:nvSpPr>
            <p:cNvPr id="132" name="Shape 214"/>
            <p:cNvSpPr/>
            <p:nvPr/>
          </p:nvSpPr>
          <p:spPr>
            <a:xfrm>
              <a:off x="12511727" y="4077728"/>
              <a:ext cx="2832092" cy="6053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22860" tIns="22860" rIns="22860" bIns="22860" numCol="1" anchor="t">
              <a:noAutofit/>
            </a:bodyPr>
            <a:lstStyle/>
            <a:p>
              <a:pPr>
                <a:defRPr sz="1800">
                  <a:uFillTx/>
                </a:defRPr>
              </a:pPr>
              <a:r>
                <a:rPr sz="1500">
                  <a:solidFill>
                    <a:srgbClr val="796E65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3-D cuboids</a:t>
              </a:r>
            </a:p>
          </p:txBody>
        </p:sp>
        <p:sp>
          <p:nvSpPr>
            <p:cNvPr id="133" name="Shape 215"/>
            <p:cNvSpPr/>
            <p:nvPr/>
          </p:nvSpPr>
          <p:spPr>
            <a:xfrm>
              <a:off x="12537839" y="5451837"/>
              <a:ext cx="3892124" cy="59555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22860" tIns="22860" rIns="22860" bIns="22860" numCol="1" anchor="t">
              <a:noAutofit/>
            </a:bodyPr>
            <a:lstStyle/>
            <a:p>
              <a:pPr>
                <a:defRPr sz="1800">
                  <a:uFillTx/>
                </a:defRPr>
              </a:pPr>
              <a:r>
                <a:rPr sz="1500">
                  <a:solidFill>
                    <a:srgbClr val="796E65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4-D(base) cuboid</a:t>
              </a:r>
            </a:p>
          </p:txBody>
        </p:sp>
        <p:sp>
          <p:nvSpPr>
            <p:cNvPr id="134" name="Shape 216"/>
            <p:cNvSpPr/>
            <p:nvPr/>
          </p:nvSpPr>
          <p:spPr>
            <a:xfrm>
              <a:off x="10758522" y="2815033"/>
              <a:ext cx="445568" cy="3124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ctr">
              <a:noAutofit/>
            </a:bodyPr>
            <a:lstStyle/>
            <a:p>
              <a:pPr>
                <a:defRPr sz="5600">
                  <a:solidFill>
                    <a:srgbClr val="796E65"/>
                  </a:solidFill>
                  <a:uFillTx/>
                  <a:latin typeface="Tahoma"/>
                  <a:ea typeface="Tahoma"/>
                  <a:cs typeface="Tahoma"/>
                  <a:sym typeface="Tahoma"/>
                </a:defRPr>
              </a:pPr>
              <a:endParaRPr sz="1500"/>
            </a:p>
          </p:txBody>
        </p:sp>
        <p:sp>
          <p:nvSpPr>
            <p:cNvPr id="135" name="Shape 217"/>
            <p:cNvSpPr/>
            <p:nvPr/>
          </p:nvSpPr>
          <p:spPr>
            <a:xfrm>
              <a:off x="8681177" y="1565353"/>
              <a:ext cx="445568" cy="3124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ctr">
              <a:noAutofit/>
            </a:bodyPr>
            <a:lstStyle/>
            <a:p>
              <a:pPr>
                <a:defRPr sz="5600">
                  <a:solidFill>
                    <a:srgbClr val="796E65"/>
                  </a:solidFill>
                  <a:uFillTx/>
                  <a:latin typeface="Tahoma"/>
                  <a:ea typeface="Tahoma"/>
                  <a:cs typeface="Tahoma"/>
                  <a:sym typeface="Tahoma"/>
                </a:defRPr>
              </a:pPr>
              <a:endParaRPr sz="1500"/>
            </a:p>
          </p:txBody>
        </p:sp>
        <p:sp>
          <p:nvSpPr>
            <p:cNvPr id="136" name="Shape 218"/>
            <p:cNvSpPr/>
            <p:nvPr/>
          </p:nvSpPr>
          <p:spPr>
            <a:xfrm>
              <a:off x="5568110" y="312419"/>
              <a:ext cx="445569" cy="3124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ctr">
              <a:noAutofit/>
            </a:bodyPr>
            <a:lstStyle/>
            <a:p>
              <a:pPr>
                <a:defRPr sz="5600">
                  <a:solidFill>
                    <a:srgbClr val="796E65"/>
                  </a:solidFill>
                  <a:uFillTx/>
                  <a:latin typeface="Tahoma"/>
                  <a:ea typeface="Tahoma"/>
                  <a:cs typeface="Tahoma"/>
                  <a:sym typeface="Tahoma"/>
                </a:defRPr>
              </a:pPr>
              <a:endParaRPr sz="1500"/>
            </a:p>
          </p:txBody>
        </p:sp>
        <p:sp>
          <p:nvSpPr>
            <p:cNvPr id="137" name="Shape 219"/>
            <p:cNvSpPr/>
            <p:nvPr/>
          </p:nvSpPr>
          <p:spPr>
            <a:xfrm>
              <a:off x="4529438" y="1461213"/>
              <a:ext cx="445568" cy="3124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ctr">
              <a:noAutofit/>
            </a:bodyPr>
            <a:lstStyle/>
            <a:p>
              <a:pPr>
                <a:defRPr sz="5600">
                  <a:solidFill>
                    <a:srgbClr val="796E65"/>
                  </a:solidFill>
                  <a:uFillTx/>
                  <a:latin typeface="Tahoma"/>
                  <a:ea typeface="Tahoma"/>
                  <a:cs typeface="Tahoma"/>
                  <a:sym typeface="Tahoma"/>
                </a:defRPr>
              </a:pPr>
              <a:endParaRPr sz="1500"/>
            </a:p>
          </p:txBody>
        </p:sp>
        <p:sp>
          <p:nvSpPr>
            <p:cNvPr id="138" name="Shape 220"/>
            <p:cNvSpPr/>
            <p:nvPr/>
          </p:nvSpPr>
          <p:spPr>
            <a:xfrm>
              <a:off x="6754321" y="1461213"/>
              <a:ext cx="445569" cy="3124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ctr">
              <a:noAutofit/>
            </a:bodyPr>
            <a:lstStyle/>
            <a:p>
              <a:pPr>
                <a:defRPr sz="5600">
                  <a:solidFill>
                    <a:srgbClr val="796E65"/>
                  </a:solidFill>
                  <a:uFillTx/>
                  <a:latin typeface="Tahoma"/>
                  <a:ea typeface="Tahoma"/>
                  <a:cs typeface="Tahoma"/>
                  <a:sym typeface="Tahoma"/>
                </a:defRPr>
              </a:pPr>
              <a:endParaRPr sz="1500"/>
            </a:p>
          </p:txBody>
        </p:sp>
        <p:sp>
          <p:nvSpPr>
            <p:cNvPr id="139" name="Shape 221"/>
            <p:cNvSpPr/>
            <p:nvPr/>
          </p:nvSpPr>
          <p:spPr>
            <a:xfrm>
              <a:off x="8979206" y="2815033"/>
              <a:ext cx="445568" cy="3124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ctr">
              <a:noAutofit/>
            </a:bodyPr>
            <a:lstStyle/>
            <a:p>
              <a:pPr>
                <a:defRPr sz="5600">
                  <a:solidFill>
                    <a:srgbClr val="796E65"/>
                  </a:solidFill>
                  <a:uFillTx/>
                  <a:latin typeface="Tahoma"/>
                  <a:ea typeface="Tahoma"/>
                  <a:cs typeface="Tahoma"/>
                  <a:sym typeface="Tahoma"/>
                </a:defRPr>
              </a:pPr>
              <a:endParaRPr sz="1500"/>
            </a:p>
          </p:txBody>
        </p:sp>
        <p:sp>
          <p:nvSpPr>
            <p:cNvPr id="140" name="Shape 222"/>
            <p:cNvSpPr/>
            <p:nvPr/>
          </p:nvSpPr>
          <p:spPr>
            <a:xfrm>
              <a:off x="8386100" y="4276246"/>
              <a:ext cx="445568" cy="3124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ctr">
              <a:noAutofit/>
            </a:bodyPr>
            <a:lstStyle/>
            <a:p>
              <a:pPr>
                <a:defRPr sz="5600">
                  <a:solidFill>
                    <a:srgbClr val="796E65"/>
                  </a:solidFill>
                  <a:uFillTx/>
                  <a:latin typeface="Tahoma"/>
                  <a:ea typeface="Tahoma"/>
                  <a:cs typeface="Tahoma"/>
                  <a:sym typeface="Tahoma"/>
                </a:defRPr>
              </a:pPr>
              <a:endParaRPr sz="1500"/>
            </a:p>
          </p:txBody>
        </p:sp>
        <p:sp>
          <p:nvSpPr>
            <p:cNvPr id="141" name="Shape 223"/>
            <p:cNvSpPr/>
            <p:nvPr/>
          </p:nvSpPr>
          <p:spPr>
            <a:xfrm>
              <a:off x="7199889" y="2815033"/>
              <a:ext cx="445568" cy="3124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ctr">
              <a:noAutofit/>
            </a:bodyPr>
            <a:lstStyle/>
            <a:p>
              <a:pPr>
                <a:defRPr sz="5600">
                  <a:solidFill>
                    <a:srgbClr val="796E65"/>
                  </a:solidFill>
                  <a:uFillTx/>
                  <a:latin typeface="Tahoma"/>
                  <a:ea typeface="Tahoma"/>
                  <a:cs typeface="Tahoma"/>
                  <a:sym typeface="Tahoma"/>
                </a:defRPr>
              </a:pPr>
              <a:endParaRPr sz="1500"/>
            </a:p>
          </p:txBody>
        </p:sp>
        <p:sp>
          <p:nvSpPr>
            <p:cNvPr id="142" name="Shape 224"/>
            <p:cNvSpPr/>
            <p:nvPr/>
          </p:nvSpPr>
          <p:spPr>
            <a:xfrm>
              <a:off x="6308755" y="4276246"/>
              <a:ext cx="445568" cy="3124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ctr">
              <a:noAutofit/>
            </a:bodyPr>
            <a:lstStyle/>
            <a:p>
              <a:pPr>
                <a:defRPr sz="5600">
                  <a:solidFill>
                    <a:srgbClr val="796E65"/>
                  </a:solidFill>
                  <a:uFillTx/>
                  <a:latin typeface="Tahoma"/>
                  <a:ea typeface="Tahoma"/>
                  <a:cs typeface="Tahoma"/>
                  <a:sym typeface="Tahoma"/>
                </a:defRPr>
              </a:pPr>
              <a:endParaRPr sz="1500"/>
            </a:p>
          </p:txBody>
        </p:sp>
        <p:sp>
          <p:nvSpPr>
            <p:cNvPr id="143" name="Shape 225"/>
            <p:cNvSpPr/>
            <p:nvPr/>
          </p:nvSpPr>
          <p:spPr>
            <a:xfrm>
              <a:off x="5715649" y="5630066"/>
              <a:ext cx="445568" cy="3156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ctr">
              <a:noAutofit/>
            </a:bodyPr>
            <a:lstStyle/>
            <a:p>
              <a:pPr>
                <a:defRPr sz="5600">
                  <a:solidFill>
                    <a:srgbClr val="796E65"/>
                  </a:solidFill>
                  <a:uFillTx/>
                  <a:latin typeface="Tahoma"/>
                  <a:ea typeface="Tahoma"/>
                  <a:cs typeface="Tahoma"/>
                  <a:sym typeface="Tahoma"/>
                </a:defRPr>
              </a:pPr>
              <a:endParaRPr sz="1500"/>
            </a:p>
          </p:txBody>
        </p:sp>
        <p:sp>
          <p:nvSpPr>
            <p:cNvPr id="144" name="Shape 226"/>
            <p:cNvSpPr/>
            <p:nvPr/>
          </p:nvSpPr>
          <p:spPr>
            <a:xfrm>
              <a:off x="4234360" y="4276246"/>
              <a:ext cx="442617" cy="3124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ctr">
              <a:noAutofit/>
            </a:bodyPr>
            <a:lstStyle/>
            <a:p>
              <a:pPr>
                <a:defRPr sz="5600">
                  <a:solidFill>
                    <a:srgbClr val="796E65"/>
                  </a:solidFill>
                  <a:uFillTx/>
                  <a:latin typeface="Tahoma"/>
                  <a:ea typeface="Tahoma"/>
                  <a:cs typeface="Tahoma"/>
                  <a:sym typeface="Tahoma"/>
                </a:defRPr>
              </a:pPr>
              <a:endParaRPr sz="1500"/>
            </a:p>
          </p:txBody>
        </p:sp>
        <p:sp>
          <p:nvSpPr>
            <p:cNvPr id="145" name="Shape 227"/>
            <p:cNvSpPr/>
            <p:nvPr/>
          </p:nvSpPr>
          <p:spPr>
            <a:xfrm flipH="1">
              <a:off x="2455043" y="2919172"/>
              <a:ext cx="740646" cy="1565354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defTabSz="114300">
                <a:defRPr sz="24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 sz="1500"/>
            </a:p>
          </p:txBody>
        </p:sp>
        <p:sp>
          <p:nvSpPr>
            <p:cNvPr id="146" name="Shape 228"/>
            <p:cNvSpPr/>
            <p:nvPr/>
          </p:nvSpPr>
          <p:spPr>
            <a:xfrm>
              <a:off x="5122543" y="2815033"/>
              <a:ext cx="445569" cy="3124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ctr">
              <a:noAutofit/>
            </a:bodyPr>
            <a:lstStyle/>
            <a:p>
              <a:pPr>
                <a:defRPr sz="5600">
                  <a:solidFill>
                    <a:srgbClr val="796E65"/>
                  </a:solidFill>
                  <a:uFillTx/>
                  <a:latin typeface="Tahoma"/>
                  <a:ea typeface="Tahoma"/>
                  <a:cs typeface="Tahoma"/>
                  <a:sym typeface="Tahoma"/>
                </a:defRPr>
              </a:pPr>
              <a:endParaRPr sz="1500"/>
            </a:p>
          </p:txBody>
        </p:sp>
        <p:sp>
          <p:nvSpPr>
            <p:cNvPr id="147" name="Shape 229"/>
            <p:cNvSpPr/>
            <p:nvPr/>
          </p:nvSpPr>
          <p:spPr>
            <a:xfrm>
              <a:off x="2304554" y="1461213"/>
              <a:ext cx="445569" cy="3124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ctr">
              <a:noAutofit/>
            </a:bodyPr>
            <a:lstStyle/>
            <a:p>
              <a:pPr>
                <a:defRPr sz="5600">
                  <a:solidFill>
                    <a:srgbClr val="796E65"/>
                  </a:solidFill>
                  <a:uFillTx/>
                  <a:latin typeface="Tahoma"/>
                  <a:ea typeface="Tahoma"/>
                  <a:cs typeface="Tahoma"/>
                  <a:sym typeface="Tahoma"/>
                </a:defRPr>
              </a:pPr>
              <a:endParaRPr sz="1500"/>
            </a:p>
          </p:txBody>
        </p:sp>
        <p:sp>
          <p:nvSpPr>
            <p:cNvPr id="148" name="Shape 230"/>
            <p:cNvSpPr/>
            <p:nvPr/>
          </p:nvSpPr>
          <p:spPr>
            <a:xfrm>
              <a:off x="970804" y="2815033"/>
              <a:ext cx="445569" cy="3124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ctr">
              <a:noAutofit/>
            </a:bodyPr>
            <a:lstStyle/>
            <a:p>
              <a:pPr>
                <a:defRPr sz="5600">
                  <a:solidFill>
                    <a:srgbClr val="796E65"/>
                  </a:solidFill>
                  <a:uFillTx/>
                  <a:latin typeface="Tahoma"/>
                  <a:ea typeface="Tahoma"/>
                  <a:cs typeface="Tahoma"/>
                  <a:sym typeface="Tahoma"/>
                </a:defRPr>
              </a:pPr>
              <a:endParaRPr sz="1500"/>
            </a:p>
          </p:txBody>
        </p:sp>
        <p:sp>
          <p:nvSpPr>
            <p:cNvPr id="149" name="Shape 231"/>
            <p:cNvSpPr/>
            <p:nvPr/>
          </p:nvSpPr>
          <p:spPr>
            <a:xfrm>
              <a:off x="2304554" y="4276246"/>
              <a:ext cx="445569" cy="3124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ctr">
              <a:noAutofit/>
            </a:bodyPr>
            <a:lstStyle/>
            <a:p>
              <a:pPr>
                <a:defRPr sz="5600">
                  <a:solidFill>
                    <a:srgbClr val="796E65"/>
                  </a:solidFill>
                  <a:uFillTx/>
                  <a:latin typeface="Tahoma"/>
                  <a:ea typeface="Tahoma"/>
                  <a:cs typeface="Tahoma"/>
                  <a:sym typeface="Tahoma"/>
                </a:defRPr>
              </a:pPr>
              <a:endParaRPr sz="1500"/>
            </a:p>
          </p:txBody>
        </p:sp>
        <p:sp>
          <p:nvSpPr>
            <p:cNvPr id="150" name="Shape 232"/>
            <p:cNvSpPr/>
            <p:nvPr/>
          </p:nvSpPr>
          <p:spPr>
            <a:xfrm>
              <a:off x="3048149" y="2815033"/>
              <a:ext cx="442616" cy="3124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ctr">
              <a:noAutofit/>
            </a:bodyPr>
            <a:lstStyle/>
            <a:p>
              <a:pPr>
                <a:defRPr sz="5600">
                  <a:solidFill>
                    <a:srgbClr val="796E65"/>
                  </a:solidFill>
                  <a:uFillTx/>
                  <a:latin typeface="Tahoma"/>
                  <a:ea typeface="Tahoma"/>
                  <a:cs typeface="Tahoma"/>
                  <a:sym typeface="Tahoma"/>
                </a:defRPr>
              </a:pPr>
              <a:endParaRPr sz="1500"/>
            </a:p>
          </p:txBody>
        </p:sp>
        <p:sp>
          <p:nvSpPr>
            <p:cNvPr id="151" name="Shape 203"/>
            <p:cNvSpPr/>
            <p:nvPr/>
          </p:nvSpPr>
          <p:spPr>
            <a:xfrm>
              <a:off x="2286490" y="1953398"/>
              <a:ext cx="2305898" cy="58852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22860" tIns="22860" rIns="22860" bIns="22860" numCol="1" anchor="t">
              <a:noAutofit/>
            </a:bodyPr>
            <a:lstStyle>
              <a:lvl1pPr marL="0" marR="0" algn="l">
                <a:defRPr sz="2800" b="1">
                  <a:solidFill>
                    <a:srgbClr val="796E65"/>
                  </a:solidFill>
                  <a:uFillTx/>
                  <a:latin typeface="Times New Roman"/>
                  <a:ea typeface="Times New Roman"/>
                  <a:cs typeface="Times New Roman"/>
                  <a:sym typeface="Times New Roman"/>
                </a:defRPr>
              </a:lvl1pPr>
            </a:lstStyle>
            <a:p>
              <a:pPr lvl="0">
                <a:defRPr sz="1800" b="0">
                  <a:solidFill>
                    <a:srgbClr val="000000"/>
                  </a:solidFill>
                </a:defRPr>
              </a:pPr>
              <a:r>
                <a:rPr sz="1500" dirty="0"/>
                <a:t>time, location</a:t>
              </a:r>
            </a:p>
          </p:txBody>
        </p:sp>
        <p:sp>
          <p:nvSpPr>
            <p:cNvPr id="152" name="Shape 206"/>
            <p:cNvSpPr/>
            <p:nvPr/>
          </p:nvSpPr>
          <p:spPr>
            <a:xfrm>
              <a:off x="8690537" y="1925408"/>
              <a:ext cx="2346832" cy="58852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22860" tIns="22860" rIns="22860" bIns="22860" numCol="1" anchor="t">
              <a:noAutofit/>
            </a:bodyPr>
            <a:lstStyle>
              <a:lvl1pPr marL="0" marR="0" algn="l">
                <a:defRPr sz="2800" b="1">
                  <a:solidFill>
                    <a:srgbClr val="796E65"/>
                  </a:solidFill>
                  <a:uFillTx/>
                  <a:latin typeface="Times New Roman"/>
                  <a:ea typeface="Times New Roman"/>
                  <a:cs typeface="Times New Roman"/>
                  <a:sym typeface="Times New Roman"/>
                </a:defRPr>
              </a:lvl1pPr>
            </a:lstStyle>
            <a:p>
              <a:pPr lvl="0">
                <a:defRPr sz="1800" b="0">
                  <a:solidFill>
                    <a:srgbClr val="000000"/>
                  </a:solidFill>
                </a:defRPr>
              </a:pPr>
              <a:r>
                <a:rPr sz="1500"/>
                <a:t>item, supplier</a:t>
              </a:r>
            </a:p>
          </p:txBody>
        </p:sp>
      </p:grpSp>
      <p:sp>
        <p:nvSpPr>
          <p:cNvPr id="153" name="文本框 152"/>
          <p:cNvSpPr txBox="1"/>
          <p:nvPr/>
        </p:nvSpPr>
        <p:spPr>
          <a:xfrm>
            <a:off x="282275" y="1281613"/>
            <a:ext cx="6310051" cy="78996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1600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Define a data model: dimensions +measures</a:t>
            </a:r>
            <a:endParaRPr lang="en-US" sz="16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1600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Pre-join and aggregate source data into OLAP cube </a:t>
            </a:r>
          </a:p>
        </p:txBody>
      </p:sp>
    </p:spTree>
    <p:extLst>
      <p:ext uri="{BB962C8B-B14F-4D97-AF65-F5344CB8AC3E}">
        <p14:creationId xmlns:p14="http://schemas.microsoft.com/office/powerpoint/2010/main" val="131284091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zh-CN" dirty="0">
                <a:solidFill>
                  <a:srgbClr val="DC1313"/>
                </a:solidFill>
              </a:rPr>
              <a:t>Why Kylin is </a:t>
            </a:r>
            <a:r>
              <a:rPr lang="en-US" altLang="zh-CN" dirty="0" smtClean="0">
                <a:solidFill>
                  <a:srgbClr val="DC1313"/>
                </a:solidFill>
              </a:rPr>
              <a:t>fast</a:t>
            </a:r>
            <a:endParaRPr lang="en-US" altLang="zh-CN" dirty="0">
              <a:solidFill>
                <a:srgbClr val="DC1313"/>
              </a:solidFill>
            </a:endParaRPr>
          </a:p>
        </p:txBody>
      </p:sp>
      <p:sp>
        <p:nvSpPr>
          <p:cNvPr id="204" name="Shape 204"/>
          <p:cNvSpPr>
            <a:spLocks noGrp="1"/>
          </p:cNvSpPr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Pre-calculation + Random access</a:t>
            </a:r>
            <a:endParaRPr dirty="0"/>
          </a:p>
        </p:txBody>
      </p:sp>
      <p:grpSp>
        <p:nvGrpSpPr>
          <p:cNvPr id="9" name="组合 8"/>
          <p:cNvGrpSpPr/>
          <p:nvPr/>
        </p:nvGrpSpPr>
        <p:grpSpPr>
          <a:xfrm>
            <a:off x="5969000" y="147955"/>
            <a:ext cx="2927350" cy="252095"/>
            <a:chOff x="8988" y="198"/>
            <a:chExt cx="5022" cy="432"/>
          </a:xfrm>
        </p:grpSpPr>
        <p:pic>
          <p:nvPicPr>
            <p:cNvPr id="10" name="图片 9" descr="logo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988" y="198"/>
              <a:ext cx="5023" cy="433"/>
            </a:xfrm>
            <a:prstGeom prst="rect">
              <a:avLst/>
            </a:prstGeom>
          </p:spPr>
        </p:pic>
        <p:pic>
          <p:nvPicPr>
            <p:cNvPr id="11" name="图片 10" descr="logo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988" y="198"/>
              <a:ext cx="5023" cy="433"/>
            </a:xfrm>
            <a:prstGeom prst="rect">
              <a:avLst/>
            </a:prstGeom>
          </p:spPr>
        </p:pic>
      </p:grpSp>
      <p:grpSp>
        <p:nvGrpSpPr>
          <p:cNvPr id="79" name="组合 50"/>
          <p:cNvGrpSpPr/>
          <p:nvPr/>
        </p:nvGrpSpPr>
        <p:grpSpPr>
          <a:xfrm>
            <a:off x="5476160" y="3372545"/>
            <a:ext cx="329609" cy="550959"/>
            <a:chOff x="2796363" y="4731488"/>
            <a:chExt cx="659218" cy="1350335"/>
          </a:xfrm>
        </p:grpSpPr>
        <p:cxnSp>
          <p:nvCxnSpPr>
            <p:cNvPr id="80" name="直接连接符 51"/>
            <p:cNvCxnSpPr/>
            <p:nvPr/>
          </p:nvCxnSpPr>
          <p:spPr>
            <a:xfrm>
              <a:off x="2796363" y="4731488"/>
              <a:ext cx="0" cy="1350335"/>
            </a:xfrm>
            <a:prstGeom prst="line">
              <a:avLst/>
            </a:prstGeom>
            <a:noFill/>
            <a:ln w="38100" cap="flat">
              <a:solidFill>
                <a:schemeClr val="bg2">
                  <a:lumMod val="50000"/>
                </a:schemeClr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1" name="直接连接符 52"/>
            <p:cNvCxnSpPr/>
            <p:nvPr/>
          </p:nvCxnSpPr>
          <p:spPr>
            <a:xfrm>
              <a:off x="2796363" y="6081823"/>
              <a:ext cx="659218" cy="0"/>
            </a:xfrm>
            <a:prstGeom prst="line">
              <a:avLst/>
            </a:prstGeom>
            <a:noFill/>
            <a:ln w="38100" cap="flat">
              <a:solidFill>
                <a:schemeClr val="bg2">
                  <a:lumMod val="50000"/>
                </a:schemeClr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grpSp>
        <p:nvGrpSpPr>
          <p:cNvPr id="82" name="组合 53"/>
          <p:cNvGrpSpPr/>
          <p:nvPr/>
        </p:nvGrpSpPr>
        <p:grpSpPr>
          <a:xfrm>
            <a:off x="6135326" y="4243331"/>
            <a:ext cx="329609" cy="550959"/>
            <a:chOff x="2796363" y="4731488"/>
            <a:chExt cx="659218" cy="1350335"/>
          </a:xfrm>
        </p:grpSpPr>
        <p:cxnSp>
          <p:nvCxnSpPr>
            <p:cNvPr id="83" name="直接连接符 54"/>
            <p:cNvCxnSpPr/>
            <p:nvPr/>
          </p:nvCxnSpPr>
          <p:spPr>
            <a:xfrm>
              <a:off x="2796363" y="4731488"/>
              <a:ext cx="0" cy="1350335"/>
            </a:xfrm>
            <a:prstGeom prst="line">
              <a:avLst/>
            </a:prstGeom>
            <a:noFill/>
            <a:ln w="38100" cap="flat">
              <a:solidFill>
                <a:schemeClr val="bg2">
                  <a:lumMod val="50000"/>
                </a:schemeClr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4" name="直接连接符 55"/>
            <p:cNvCxnSpPr/>
            <p:nvPr/>
          </p:nvCxnSpPr>
          <p:spPr>
            <a:xfrm>
              <a:off x="2796363" y="6081823"/>
              <a:ext cx="659218" cy="0"/>
            </a:xfrm>
            <a:prstGeom prst="line">
              <a:avLst/>
            </a:prstGeom>
            <a:noFill/>
            <a:ln w="38100" cap="flat">
              <a:solidFill>
                <a:schemeClr val="bg2">
                  <a:lumMod val="50000"/>
                </a:schemeClr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sp>
        <p:nvSpPr>
          <p:cNvPr id="87" name="椭圆 86"/>
          <p:cNvSpPr/>
          <p:nvPr/>
        </p:nvSpPr>
        <p:spPr>
          <a:xfrm>
            <a:off x="4929876" y="2851266"/>
            <a:ext cx="1148316" cy="542282"/>
          </a:xfrm>
          <a:prstGeom prst="ellipse">
            <a:avLst/>
          </a:prstGeom>
          <a:solidFill>
            <a:srgbClr val="009FEC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noAutofit/>
          </a:bodyPr>
          <a:lstStyle/>
          <a:p>
            <a:pPr algn="ctr" hangingPunct="0">
              <a:buClr>
                <a:srgbClr val="000000"/>
              </a:buClr>
            </a:pPr>
            <a:r>
              <a:rPr lang="en-US" sz="2400" dirty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sym typeface="Calibri"/>
              </a:rPr>
              <a:t>Sort</a:t>
            </a:r>
          </a:p>
        </p:txBody>
      </p:sp>
      <p:sp>
        <p:nvSpPr>
          <p:cNvPr id="88" name="矩形 87"/>
          <p:cNvSpPr/>
          <p:nvPr/>
        </p:nvSpPr>
        <p:spPr>
          <a:xfrm>
            <a:off x="6276614" y="4572454"/>
            <a:ext cx="1222743" cy="459855"/>
          </a:xfrm>
          <a:prstGeom prst="rect">
            <a:avLst/>
          </a:prstGeom>
          <a:solidFill>
            <a:srgbClr val="CC397F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noAutofit/>
          </a:bodyPr>
          <a:lstStyle/>
          <a:p>
            <a:pPr algn="ctr" hangingPunct="0">
              <a:buClr>
                <a:srgbClr val="000000"/>
              </a:buClr>
            </a:pPr>
            <a:r>
              <a:rPr lang="en-US" sz="2200" dirty="0" smtClean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sym typeface="Calibri"/>
              </a:rPr>
              <a:t>Cuboid</a:t>
            </a:r>
            <a:endParaRPr lang="en-US" sz="2200" dirty="0">
              <a:solidFill>
                <a:schemeClr val="bg1"/>
              </a:solidFill>
              <a:uFill>
                <a:solidFill>
                  <a:srgbClr val="000000"/>
                </a:solidFill>
              </a:uFill>
              <a:sym typeface="Calibri"/>
            </a:endParaRPr>
          </a:p>
        </p:txBody>
      </p:sp>
      <p:sp>
        <p:nvSpPr>
          <p:cNvPr id="89" name="椭圆 88"/>
          <p:cNvSpPr/>
          <p:nvPr/>
        </p:nvSpPr>
        <p:spPr>
          <a:xfrm>
            <a:off x="5582486" y="3711462"/>
            <a:ext cx="1148316" cy="542282"/>
          </a:xfrm>
          <a:prstGeom prst="ellipse">
            <a:avLst/>
          </a:prstGeom>
          <a:solidFill>
            <a:srgbClr val="009FEC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noAutofit/>
          </a:bodyPr>
          <a:lstStyle/>
          <a:p>
            <a:pPr algn="ctr" hangingPunct="0">
              <a:buClr>
                <a:srgbClr val="000000"/>
              </a:buClr>
            </a:pPr>
            <a:r>
              <a:rPr lang="en-US" sz="1800" dirty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sym typeface="Calibri"/>
              </a:rPr>
              <a:t>Filter</a:t>
            </a:r>
          </a:p>
        </p:txBody>
      </p:sp>
      <p:grpSp>
        <p:nvGrpSpPr>
          <p:cNvPr id="90" name="组合 75"/>
          <p:cNvGrpSpPr/>
          <p:nvPr/>
        </p:nvGrpSpPr>
        <p:grpSpPr>
          <a:xfrm>
            <a:off x="984829" y="2993201"/>
            <a:ext cx="329609" cy="550959"/>
            <a:chOff x="2796363" y="4731488"/>
            <a:chExt cx="659218" cy="1350335"/>
          </a:xfrm>
        </p:grpSpPr>
        <p:cxnSp>
          <p:nvCxnSpPr>
            <p:cNvPr id="154" name="直接连接符 76"/>
            <p:cNvCxnSpPr/>
            <p:nvPr/>
          </p:nvCxnSpPr>
          <p:spPr>
            <a:xfrm>
              <a:off x="2796363" y="4731488"/>
              <a:ext cx="0" cy="1350335"/>
            </a:xfrm>
            <a:prstGeom prst="line">
              <a:avLst/>
            </a:prstGeom>
            <a:noFill/>
            <a:ln w="38100" cap="flat">
              <a:solidFill>
                <a:schemeClr val="bg2">
                  <a:lumMod val="50000"/>
                </a:schemeClr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55" name="直接连接符 77"/>
            <p:cNvCxnSpPr/>
            <p:nvPr/>
          </p:nvCxnSpPr>
          <p:spPr>
            <a:xfrm>
              <a:off x="2796363" y="6081823"/>
              <a:ext cx="659218" cy="0"/>
            </a:xfrm>
            <a:prstGeom prst="line">
              <a:avLst/>
            </a:prstGeom>
            <a:noFill/>
            <a:ln w="38100" cap="flat">
              <a:solidFill>
                <a:schemeClr val="bg2">
                  <a:lumMod val="50000"/>
                </a:schemeClr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grpSp>
        <p:nvGrpSpPr>
          <p:cNvPr id="156" name="组合 78"/>
          <p:cNvGrpSpPr/>
          <p:nvPr/>
        </p:nvGrpSpPr>
        <p:grpSpPr>
          <a:xfrm>
            <a:off x="1643995" y="3863987"/>
            <a:ext cx="329609" cy="550959"/>
            <a:chOff x="2796363" y="4731488"/>
            <a:chExt cx="659218" cy="1350335"/>
          </a:xfrm>
        </p:grpSpPr>
        <p:cxnSp>
          <p:nvCxnSpPr>
            <p:cNvPr id="157" name="直接连接符 79"/>
            <p:cNvCxnSpPr/>
            <p:nvPr/>
          </p:nvCxnSpPr>
          <p:spPr>
            <a:xfrm>
              <a:off x="2796363" y="4731488"/>
              <a:ext cx="0" cy="1350335"/>
            </a:xfrm>
            <a:prstGeom prst="line">
              <a:avLst/>
            </a:prstGeom>
            <a:noFill/>
            <a:ln w="38100" cap="flat">
              <a:solidFill>
                <a:schemeClr val="bg2">
                  <a:lumMod val="50000"/>
                </a:schemeClr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58" name="直接连接符 80"/>
            <p:cNvCxnSpPr/>
            <p:nvPr/>
          </p:nvCxnSpPr>
          <p:spPr>
            <a:xfrm>
              <a:off x="2796363" y="6081823"/>
              <a:ext cx="659218" cy="0"/>
            </a:xfrm>
            <a:prstGeom prst="line">
              <a:avLst/>
            </a:prstGeom>
            <a:noFill/>
            <a:ln w="38100" cap="flat">
              <a:solidFill>
                <a:schemeClr val="bg2">
                  <a:lumMod val="50000"/>
                </a:schemeClr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grpSp>
        <p:nvGrpSpPr>
          <p:cNvPr id="159" name="组合 81"/>
          <p:cNvGrpSpPr/>
          <p:nvPr/>
        </p:nvGrpSpPr>
        <p:grpSpPr>
          <a:xfrm>
            <a:off x="2303266" y="4707446"/>
            <a:ext cx="329609" cy="550959"/>
            <a:chOff x="2796363" y="4731488"/>
            <a:chExt cx="659218" cy="1350335"/>
          </a:xfrm>
        </p:grpSpPr>
        <p:cxnSp>
          <p:nvCxnSpPr>
            <p:cNvPr id="160" name="直接连接符 82"/>
            <p:cNvCxnSpPr/>
            <p:nvPr/>
          </p:nvCxnSpPr>
          <p:spPr>
            <a:xfrm>
              <a:off x="2796363" y="4731488"/>
              <a:ext cx="0" cy="1350335"/>
            </a:xfrm>
            <a:prstGeom prst="line">
              <a:avLst/>
            </a:prstGeom>
            <a:noFill/>
            <a:ln w="38100" cap="flat">
              <a:solidFill>
                <a:schemeClr val="bg2">
                  <a:lumMod val="50000"/>
                </a:schemeClr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61" name="直接连接符 83"/>
            <p:cNvCxnSpPr/>
            <p:nvPr/>
          </p:nvCxnSpPr>
          <p:spPr>
            <a:xfrm>
              <a:off x="2796363" y="6081823"/>
              <a:ext cx="659218" cy="0"/>
            </a:xfrm>
            <a:prstGeom prst="line">
              <a:avLst/>
            </a:prstGeom>
            <a:noFill/>
            <a:ln w="38100" cap="flat">
              <a:solidFill>
                <a:schemeClr val="bg2">
                  <a:lumMod val="50000"/>
                </a:schemeClr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grpSp>
        <p:nvGrpSpPr>
          <p:cNvPr id="162" name="组合 84"/>
          <p:cNvGrpSpPr/>
          <p:nvPr/>
        </p:nvGrpSpPr>
        <p:grpSpPr>
          <a:xfrm>
            <a:off x="2889829" y="5588701"/>
            <a:ext cx="329609" cy="550959"/>
            <a:chOff x="2796363" y="4731488"/>
            <a:chExt cx="659218" cy="1350335"/>
          </a:xfrm>
        </p:grpSpPr>
        <p:cxnSp>
          <p:nvCxnSpPr>
            <p:cNvPr id="163" name="直接连接符 85"/>
            <p:cNvCxnSpPr/>
            <p:nvPr/>
          </p:nvCxnSpPr>
          <p:spPr>
            <a:xfrm>
              <a:off x="2796363" y="4731488"/>
              <a:ext cx="0" cy="1350335"/>
            </a:xfrm>
            <a:prstGeom prst="line">
              <a:avLst/>
            </a:prstGeom>
            <a:noFill/>
            <a:ln w="38100" cap="flat">
              <a:solidFill>
                <a:schemeClr val="bg2">
                  <a:lumMod val="50000"/>
                </a:schemeClr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64" name="直接连接符 86"/>
            <p:cNvCxnSpPr/>
            <p:nvPr/>
          </p:nvCxnSpPr>
          <p:spPr>
            <a:xfrm>
              <a:off x="2796363" y="6081823"/>
              <a:ext cx="659218" cy="0"/>
            </a:xfrm>
            <a:prstGeom prst="line">
              <a:avLst/>
            </a:prstGeom>
            <a:noFill/>
            <a:ln w="38100" cap="flat">
              <a:solidFill>
                <a:schemeClr val="bg2">
                  <a:lumMod val="50000"/>
                </a:schemeClr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sp>
        <p:nvSpPr>
          <p:cNvPr id="165" name="椭圆 164"/>
          <p:cNvSpPr/>
          <p:nvPr/>
        </p:nvSpPr>
        <p:spPr>
          <a:xfrm>
            <a:off x="410671" y="2447126"/>
            <a:ext cx="1148316" cy="542282"/>
          </a:xfrm>
          <a:prstGeom prst="ellipse">
            <a:avLst/>
          </a:prstGeom>
          <a:solidFill>
            <a:srgbClr val="009FEC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noAutofit/>
          </a:bodyPr>
          <a:lstStyle/>
          <a:p>
            <a:pPr algn="ctr" hangingPunct="0">
              <a:buClr>
                <a:srgbClr val="000000"/>
              </a:buClr>
            </a:pPr>
            <a:r>
              <a:rPr lang="en-US" sz="2400" dirty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sym typeface="Calibri"/>
              </a:rPr>
              <a:t>Sort</a:t>
            </a:r>
          </a:p>
        </p:txBody>
      </p:sp>
      <p:sp>
        <p:nvSpPr>
          <p:cNvPr id="166" name="椭圆 165"/>
          <p:cNvSpPr/>
          <p:nvPr/>
        </p:nvSpPr>
        <p:spPr>
          <a:xfrm>
            <a:off x="1091155" y="3329682"/>
            <a:ext cx="1148316" cy="542282"/>
          </a:xfrm>
          <a:prstGeom prst="ellipse">
            <a:avLst/>
          </a:prstGeom>
          <a:blipFill rotWithShape="1">
            <a:blip r:embed="rId4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noAutofit/>
          </a:bodyPr>
          <a:lstStyle/>
          <a:p>
            <a:pPr algn="ctr" hangingPunct="0">
              <a:buClr>
                <a:srgbClr val="000000"/>
              </a:buClr>
            </a:pPr>
            <a:r>
              <a:rPr lang="en-US" sz="2400" dirty="0" smtClean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sym typeface="Calibri"/>
              </a:rPr>
              <a:t>Aggr</a:t>
            </a:r>
            <a:endParaRPr lang="en-US" sz="2400" dirty="0">
              <a:solidFill>
                <a:schemeClr val="bg1"/>
              </a:solidFill>
              <a:uFill>
                <a:solidFill>
                  <a:srgbClr val="000000"/>
                </a:solidFill>
              </a:uFill>
              <a:sym typeface="Calibri"/>
            </a:endParaRPr>
          </a:p>
        </p:txBody>
      </p:sp>
      <p:sp>
        <p:nvSpPr>
          <p:cNvPr id="167" name="椭圆 166"/>
          <p:cNvSpPr/>
          <p:nvPr/>
        </p:nvSpPr>
        <p:spPr>
          <a:xfrm>
            <a:off x="1729108" y="4209690"/>
            <a:ext cx="1148316" cy="542282"/>
          </a:xfrm>
          <a:prstGeom prst="ellipse">
            <a:avLst/>
          </a:prstGeom>
          <a:solidFill>
            <a:srgbClr val="009FEC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noAutofit/>
          </a:bodyPr>
          <a:lstStyle/>
          <a:p>
            <a:pPr algn="ctr" hangingPunct="0">
              <a:buClr>
                <a:srgbClr val="000000"/>
              </a:buClr>
            </a:pPr>
            <a:r>
              <a:rPr lang="en-US" sz="1800" dirty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sym typeface="Calibri"/>
              </a:rPr>
              <a:t>Filter</a:t>
            </a:r>
          </a:p>
        </p:txBody>
      </p:sp>
      <p:sp>
        <p:nvSpPr>
          <p:cNvPr id="168" name="矩形 167"/>
          <p:cNvSpPr/>
          <p:nvPr/>
        </p:nvSpPr>
        <p:spPr>
          <a:xfrm>
            <a:off x="2967801" y="6003919"/>
            <a:ext cx="1254642" cy="459855"/>
          </a:xfrm>
          <a:prstGeom prst="rect">
            <a:avLst/>
          </a:prstGeom>
          <a:blipFill rotWithShape="1">
            <a:blip r:embed="rId4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noAutofit/>
          </a:bodyPr>
          <a:lstStyle/>
          <a:p>
            <a:pPr algn="ctr" hangingPunct="0">
              <a:buClr>
                <a:srgbClr val="000000"/>
              </a:buClr>
            </a:pPr>
            <a:r>
              <a:rPr lang="en-US" sz="2200" dirty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sym typeface="Calibri"/>
              </a:rPr>
              <a:t>Tables</a:t>
            </a:r>
          </a:p>
        </p:txBody>
      </p:sp>
      <p:sp>
        <p:nvSpPr>
          <p:cNvPr id="170" name="椭圆 169"/>
          <p:cNvSpPr/>
          <p:nvPr/>
        </p:nvSpPr>
        <p:spPr>
          <a:xfrm>
            <a:off x="2356376" y="5066793"/>
            <a:ext cx="1148316" cy="542282"/>
          </a:xfrm>
          <a:prstGeom prst="ellipse">
            <a:avLst/>
          </a:prstGeom>
          <a:blipFill rotWithShape="1">
            <a:blip r:embed="rId4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noAutofit/>
          </a:bodyPr>
          <a:lstStyle/>
          <a:p>
            <a:pPr algn="ctr" hangingPunct="0">
              <a:buClr>
                <a:srgbClr val="000000"/>
              </a:buClr>
            </a:pPr>
            <a:r>
              <a:rPr lang="en-US" sz="2400" dirty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sym typeface="Calibri"/>
              </a:rPr>
              <a:t>Join</a:t>
            </a:r>
          </a:p>
        </p:txBody>
      </p:sp>
      <p:sp>
        <p:nvSpPr>
          <p:cNvPr id="171" name="文本框 170"/>
          <p:cNvSpPr txBox="1"/>
          <p:nvPr/>
        </p:nvSpPr>
        <p:spPr>
          <a:xfrm>
            <a:off x="6078192" y="5284227"/>
            <a:ext cx="3960683" cy="38985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algn="ctr" hangingPunct="0">
              <a:buClr>
                <a:srgbClr val="000000"/>
              </a:buClr>
            </a:pPr>
            <a:r>
              <a:rPr lang="en-US" sz="2200" dirty="0" smtClean="0">
                <a:solidFill>
                  <a:srgbClr val="C00000"/>
                </a:solidFill>
                <a:uFill>
                  <a:solidFill>
                    <a:srgbClr val="000000"/>
                  </a:solidFill>
                </a:uFill>
                <a:sym typeface="Calibri"/>
              </a:rPr>
              <a:t>O(1</a:t>
            </a:r>
            <a:r>
              <a:rPr lang="en-US" sz="2200" dirty="0">
                <a:solidFill>
                  <a:srgbClr val="C00000"/>
                </a:solidFill>
                <a:uFill>
                  <a:solidFill>
                    <a:srgbClr val="000000"/>
                  </a:solidFill>
                </a:uFill>
                <a:sym typeface="Calibri"/>
              </a:rPr>
              <a:t>)</a:t>
            </a:r>
          </a:p>
        </p:txBody>
      </p:sp>
      <p:cxnSp>
        <p:nvCxnSpPr>
          <p:cNvPr id="172" name="直接箭头连接符 2"/>
          <p:cNvCxnSpPr>
            <a:cxnSpLocks/>
          </p:cNvCxnSpPr>
          <p:nvPr/>
        </p:nvCxnSpPr>
        <p:spPr>
          <a:xfrm>
            <a:off x="2499387" y="3610536"/>
            <a:ext cx="3613994" cy="1021269"/>
          </a:xfrm>
          <a:prstGeom prst="straightConnector1">
            <a:avLst/>
          </a:prstGeom>
          <a:noFill/>
          <a:ln w="38100" cap="flat">
            <a:solidFill>
              <a:srgbClr val="CC397F"/>
            </a:solidFill>
            <a:prstDash val="dash"/>
            <a:miter lim="400000"/>
            <a:headEnd w="lg" len="lg"/>
            <a:tailEnd type="arrow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74" name="直接箭头连接符 8"/>
          <p:cNvCxnSpPr>
            <a:cxnSpLocks/>
          </p:cNvCxnSpPr>
          <p:nvPr/>
        </p:nvCxnSpPr>
        <p:spPr>
          <a:xfrm flipV="1">
            <a:off x="3705235" y="4883723"/>
            <a:ext cx="2408146" cy="371351"/>
          </a:xfrm>
          <a:prstGeom prst="straightConnector1">
            <a:avLst/>
          </a:prstGeom>
          <a:noFill/>
          <a:ln w="38100" cap="flat">
            <a:solidFill>
              <a:srgbClr val="CC397F"/>
            </a:solidFill>
            <a:prstDash val="dash"/>
            <a:miter lim="400000"/>
            <a:headEnd w="lg" len="lg"/>
            <a:tailEnd type="arrow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75" name="文本框 174"/>
          <p:cNvSpPr txBox="1"/>
          <p:nvPr/>
        </p:nvSpPr>
        <p:spPr>
          <a:xfrm flipH="1">
            <a:off x="5167070" y="5118493"/>
            <a:ext cx="2765757" cy="29751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algn="ctr" hangingPunct="0">
              <a:buClr>
                <a:srgbClr val="000000"/>
              </a:buClr>
            </a:pPr>
            <a:r>
              <a:rPr lang="en-US" altLang="zh-CN" sz="1600" dirty="0" smtClean="0"/>
              <a:t>Aggregated Data</a:t>
            </a:r>
            <a:endParaRPr lang="en-US" sz="9600" dirty="0">
              <a:solidFill>
                <a:srgbClr val="000000"/>
              </a:solidFill>
              <a:uFill>
                <a:solidFill>
                  <a:srgbClr val="000000"/>
                </a:solidFill>
              </a:uFill>
              <a:sym typeface="Calibri"/>
            </a:endParaRPr>
          </a:p>
        </p:txBody>
      </p:sp>
      <p:sp>
        <p:nvSpPr>
          <p:cNvPr id="176" name="文本框 175"/>
          <p:cNvSpPr txBox="1"/>
          <p:nvPr/>
        </p:nvSpPr>
        <p:spPr>
          <a:xfrm>
            <a:off x="4737030" y="1090969"/>
            <a:ext cx="4159903" cy="115929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zh-CN" sz="1600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Convert SQL query to Cube visiting </a:t>
            </a:r>
            <a:endParaRPr lang="en-US" altLang="zh-CN" sz="1600" dirty="0" smtClean="0">
              <a:solidFill>
                <a:srgbClr val="C000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1600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Filter with index and do online calculation within memory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3757942" y="4567969"/>
            <a:ext cx="1465764" cy="379591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spc="0" normalizeH="0" baseline="0" dirty="0" smtClean="0">
                <a:ln>
                  <a:noFill/>
                </a:ln>
                <a:solidFill>
                  <a:srgbClr val="53585F"/>
                </a:solidFill>
                <a:effectLst/>
                <a:uFillTx/>
                <a:latin typeface="+mn-lt"/>
                <a:ea typeface="+mn-ea"/>
                <a:cs typeface="+mn-cs"/>
                <a:sym typeface="苹方 中等" panose="020B0400000000000000" charset="-122"/>
              </a:rPr>
              <a:t>Offline build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53585F"/>
              </a:solidFill>
              <a:effectLst/>
              <a:uFillTx/>
              <a:latin typeface="+mn-lt"/>
              <a:ea typeface="+mn-ea"/>
              <a:cs typeface="+mn-cs"/>
              <a:sym typeface="苹方 中等" panose="020B0400000000000000" charset="-122"/>
            </a:endParaRPr>
          </a:p>
        </p:txBody>
      </p:sp>
      <p:sp>
        <p:nvSpPr>
          <p:cNvPr id="177" name="文本框 176"/>
          <p:cNvSpPr txBox="1"/>
          <p:nvPr/>
        </p:nvSpPr>
        <p:spPr>
          <a:xfrm>
            <a:off x="6749819" y="3234046"/>
            <a:ext cx="1465764" cy="6565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spc="0" normalizeH="0" baseline="0" dirty="0" smtClean="0">
                <a:ln>
                  <a:noFill/>
                </a:ln>
                <a:solidFill>
                  <a:srgbClr val="53585F"/>
                </a:solidFill>
                <a:effectLst/>
                <a:uFillTx/>
                <a:latin typeface="+mn-lt"/>
                <a:ea typeface="+mn-ea"/>
                <a:cs typeface="+mn-cs"/>
                <a:sym typeface="苹方 中等" panose="020B0400000000000000" charset="-122"/>
              </a:rPr>
              <a:t>Online calculation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53585F"/>
              </a:solidFill>
              <a:effectLst/>
              <a:uFillTx/>
              <a:latin typeface="+mn-lt"/>
              <a:ea typeface="+mn-ea"/>
              <a:cs typeface="+mn-cs"/>
              <a:sym typeface="苹方 中等" panose="020B0400000000000000" charset="-122"/>
            </a:endParaRPr>
          </a:p>
        </p:txBody>
      </p:sp>
      <p:cxnSp>
        <p:nvCxnSpPr>
          <p:cNvPr id="178" name="直接箭头连接符 8"/>
          <p:cNvCxnSpPr>
            <a:cxnSpLocks/>
          </p:cNvCxnSpPr>
          <p:nvPr/>
        </p:nvCxnSpPr>
        <p:spPr>
          <a:xfrm flipV="1">
            <a:off x="4315014" y="5089416"/>
            <a:ext cx="1817384" cy="989867"/>
          </a:xfrm>
          <a:prstGeom prst="straightConnector1">
            <a:avLst/>
          </a:prstGeom>
          <a:noFill/>
          <a:ln w="38100" cap="flat">
            <a:solidFill>
              <a:srgbClr val="CC397F"/>
            </a:solidFill>
            <a:prstDash val="dash"/>
            <a:miter lim="400000"/>
            <a:headEnd w="lg" len="lg"/>
            <a:tailEnd type="arrow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1" name="文本框 40"/>
          <p:cNvSpPr txBox="1"/>
          <p:nvPr/>
        </p:nvSpPr>
        <p:spPr>
          <a:xfrm>
            <a:off x="152835" y="1113479"/>
            <a:ext cx="5094763" cy="78996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zh-CN" sz="1600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Join and aggregate data to Cube in offline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1600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No join at query time</a:t>
            </a:r>
          </a:p>
        </p:txBody>
      </p:sp>
    </p:spTree>
    <p:extLst>
      <p:ext uri="{BB962C8B-B14F-4D97-AF65-F5344CB8AC3E}">
        <p14:creationId xmlns:p14="http://schemas.microsoft.com/office/powerpoint/2010/main" val="24176825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>
            <a:spLocks noGrp="1"/>
          </p:cNvSpPr>
          <p:nvPr>
            <p:ph type="title"/>
          </p:nvPr>
        </p:nvSpPr>
        <p:spPr>
          <a:xfrm>
            <a:off x="1734108" y="2432093"/>
            <a:ext cx="6292986" cy="141342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4000" dirty="0" smtClean="0"/>
              <a:t>Why Apache HBase</a:t>
            </a:r>
            <a:endParaRPr sz="4000" dirty="0"/>
          </a:p>
        </p:txBody>
      </p:sp>
      <p:sp>
        <p:nvSpPr>
          <p:cNvPr id="185" name="Shape 185"/>
          <p:cNvSpPr>
            <a:spLocks noGrp="1"/>
          </p:cNvSpPr>
          <p:nvPr>
            <p:ph type="body" idx="13"/>
          </p:nvPr>
        </p:nvSpPr>
        <p:spPr>
          <a:xfrm>
            <a:off x="365143" y="2850295"/>
            <a:ext cx="1368965" cy="1333698"/>
          </a:xfrm>
          <a:prstGeom prst="rect">
            <a:avLst/>
          </a:prstGeom>
        </p:spPr>
        <p:txBody>
          <a:bodyPr/>
          <a:lstStyle/>
          <a:p>
            <a:r>
              <a:rPr sz="8000" dirty="0" smtClean="0"/>
              <a:t>0</a:t>
            </a:r>
            <a:r>
              <a:rPr lang="en-US" sz="8000" dirty="0" smtClean="0"/>
              <a:t>2</a:t>
            </a:r>
            <a:endParaRPr sz="8000" dirty="0"/>
          </a:p>
        </p:txBody>
      </p:sp>
      <p:sp>
        <p:nvSpPr>
          <p:cNvPr id="2" name="文本框 1"/>
          <p:cNvSpPr txBox="1"/>
          <p:nvPr/>
        </p:nvSpPr>
        <p:spPr>
          <a:xfrm>
            <a:off x="1374911" y="1364172"/>
            <a:ext cx="17145" cy="36068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9050" tIns="19050" rIns="19050" bIns="1905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2100" b="0" i="0" u="none" strike="noStrike" cap="none" spc="0" normalizeH="0" baseline="0">
              <a:ln>
                <a:noFill/>
              </a:ln>
              <a:solidFill>
                <a:srgbClr val="53585F"/>
              </a:solidFill>
              <a:effectLst/>
              <a:uFillTx/>
              <a:latin typeface="+mn-lt"/>
              <a:ea typeface="+mn-ea"/>
              <a:cs typeface="+mn-cs"/>
              <a:sym typeface="苹方 中等" panose="020B0400000000000000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412072" y="966343"/>
            <a:ext cx="165100" cy="36068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19050" tIns="19050" rIns="19050" bIns="1905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2100" b="0" i="0" u="none" strike="noStrike" cap="none" spc="0" normalizeH="0" baseline="0" dirty="0">
              <a:ln>
                <a:noFill/>
              </a:ln>
              <a:solidFill>
                <a:srgbClr val="53585F"/>
              </a:solidFill>
              <a:effectLst/>
              <a:uFillTx/>
              <a:latin typeface="+mn-lt"/>
              <a:ea typeface="+mn-ea"/>
              <a:cs typeface="+mn-cs"/>
              <a:sym typeface="苹方 中等" panose="020B0400000000000000" charset="-122"/>
            </a:endParaRPr>
          </a:p>
        </p:txBody>
      </p:sp>
      <p:pic>
        <p:nvPicPr>
          <p:cNvPr id="11" name="图片 10" descr="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000" y="147955"/>
            <a:ext cx="2927985" cy="252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35186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hite">
  <a:themeElements>
    <a:clrScheme name="White">
      <a:dk1>
        <a:srgbClr val="53585F"/>
      </a:dk1>
      <a:lt1>
        <a:srgbClr val="5F3E0C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EABC2C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PingFang SC Medium"/>
        <a:ea typeface="PingFang SC Medium"/>
        <a:cs typeface="PingFang SC Medium"/>
      </a:majorFont>
      <a:minorFont>
        <a:latin typeface="PingFang SC Medium"/>
        <a:ea typeface="PingFang SC Medium"/>
        <a:cs typeface="PingFang SC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hueOff val="-78757"/>
            <a:satOff val="2397"/>
            <a:lumOff val="10536"/>
          </a:schemeClr>
        </a:solidFill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63500" cap="flat">
          <a:solidFill>
            <a:schemeClr val="accent1">
              <a:hueOff val="-78757"/>
              <a:satOff val="2397"/>
              <a:lumOff val="10536"/>
            </a:schemeClr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5600" b="0" i="0" u="none" strike="noStrike" cap="none" spc="0" normalizeH="0" baseline="0">
            <a:ln>
              <a:noFill/>
            </a:ln>
            <a:solidFill>
              <a:srgbClr val="53585F"/>
            </a:solidFill>
            <a:effectLst/>
            <a:uFillTx/>
            <a:latin typeface="+mn-lt"/>
            <a:ea typeface="+mn-ea"/>
            <a:cs typeface="+mn-cs"/>
            <a:sym typeface="苹方 中等" panose="020B0400000000000000" charset="-122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EABC2C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PingFang SC Medium"/>
        <a:ea typeface="PingFang SC Medium"/>
        <a:cs typeface="PingFang SC Medium"/>
      </a:majorFont>
      <a:minorFont>
        <a:latin typeface="PingFang SC Medium"/>
        <a:ea typeface="PingFang SC Medium"/>
        <a:cs typeface="PingFang SC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hueOff val="-78757"/>
            <a:satOff val="2397"/>
            <a:lumOff val="10536"/>
          </a:schemeClr>
        </a:solidFill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63500" cap="flat">
          <a:solidFill>
            <a:schemeClr val="accent1">
              <a:hueOff val="-78757"/>
              <a:satOff val="2397"/>
              <a:lumOff val="10536"/>
            </a:schemeClr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5600" b="0" i="0" u="none" strike="noStrike" cap="none" spc="0" normalizeH="0" baseline="0">
            <a:ln>
              <a:noFill/>
            </a:ln>
            <a:solidFill>
              <a:srgbClr val="53585F"/>
            </a:solidFill>
            <a:effectLst/>
            <a:uFillTx/>
            <a:latin typeface="+mn-lt"/>
            <a:ea typeface="+mn-ea"/>
            <a:cs typeface="+mn-cs"/>
            <a:sym typeface="苹方 中等" panose="020B0400000000000000" charset="-122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Parcel</Template>
  <TotalTime>2451</TotalTime>
  <Words>1371</Words>
  <Application>Microsoft Office PowerPoint</Application>
  <PresentationFormat>全屏显示(4:3)</PresentationFormat>
  <Paragraphs>307</Paragraphs>
  <Slides>27</Slides>
  <Notes>4</Notes>
  <HiddenSlides>2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44" baseType="lpstr">
      <vt:lpstr>Futura</vt:lpstr>
      <vt:lpstr>Gill Sans</vt:lpstr>
      <vt:lpstr>Helvetica Light</vt:lpstr>
      <vt:lpstr>Helvetica Neue</vt:lpstr>
      <vt:lpstr>PingFang SC Medium</vt:lpstr>
      <vt:lpstr>PingFang SC Semibold</vt:lpstr>
      <vt:lpstr>方正兰亭大黑_GBK</vt:lpstr>
      <vt:lpstr>苹方 常规</vt:lpstr>
      <vt:lpstr>苹方 中等</vt:lpstr>
      <vt:lpstr>Microsoft YaHei</vt:lpstr>
      <vt:lpstr>Arial</vt:lpstr>
      <vt:lpstr>Calibri</vt:lpstr>
      <vt:lpstr>Helvetica</vt:lpstr>
      <vt:lpstr>Tahoma</vt:lpstr>
      <vt:lpstr>Times New Roman</vt:lpstr>
      <vt:lpstr>Wingdings</vt:lpstr>
      <vt:lpstr>White</vt:lpstr>
      <vt:lpstr>PowerPoint 演示文稿</vt:lpstr>
      <vt:lpstr>Content</vt:lpstr>
      <vt:lpstr>What is Apache Kylin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Why Apache HBase</vt:lpstr>
      <vt:lpstr>PowerPoint 演示文稿</vt:lpstr>
      <vt:lpstr>PowerPoint 演示文稿</vt:lpstr>
      <vt:lpstr>PowerPoint 演示文稿</vt:lpstr>
      <vt:lpstr>How to use HBase in OLAP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Use Cases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ThinkPad</cp:lastModifiedBy>
  <cp:revision>207</cp:revision>
  <dcterms:created xsi:type="dcterms:W3CDTF">2018-07-31T02:46:00Z</dcterms:created>
  <dcterms:modified xsi:type="dcterms:W3CDTF">2018-08-16T15:28:36Z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2052-10.1.0.7469</vt:lpwstr>
  </property>
</Properties>
</file>